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6"/>
  </p:notesMasterIdLst>
  <p:sldIdLst>
    <p:sldId id="256" r:id="rId23"/>
    <p:sldId id="257" r:id="rId24"/>
    <p:sldId id="258" r:id="rId25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4"/>
    <p:sldId id="274" r:id="rId45"/>
    <p:sldId id="275" r:id="rId46"/>
    <p:sldId id="276" r:id="rId47"/>
    <p:sldId id="277" r:id="rId49"/>
    <p:sldId id="278" r:id="rId50"/>
    <p:sldId id="279" r:id="rId51"/>
    <p:sldId id="280" r:id="rId52"/>
    <p:sldId id="281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  <p:embeddedFont>
      <p:font typeface="Open Sans Light" charset="1" panose="020B0306030504020204"/>
      <p:regular r:id="rId15"/>
    </p:embeddedFont>
    <p:embeddedFont>
      <p:font typeface="Open Sans Light Bold" charset="1" panose="020B08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Light Bold Italics" charset="1" panose="020B08060305040202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notesMasters/notesMaster1.xml" Type="http://schemas.openxmlformats.org/officeDocument/2006/relationships/notesMaster"/><Relationship Id="rId27" Target="theme/theme2.xml" Type="http://schemas.openxmlformats.org/officeDocument/2006/relationships/theme"/><Relationship Id="rId28" Target="notesSlides/notesSlide1.xml" Type="http://schemas.openxmlformats.org/officeDocument/2006/relationships/notes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notesSlides/notesSlide2.xml" Type="http://schemas.openxmlformats.org/officeDocument/2006/relationships/notes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notesSlides/notesSlide3.xml" Type="http://schemas.openxmlformats.org/officeDocument/2006/relationships/notes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53" Target="slides/slide2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NFTs - one of a kind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Blockchain technology is used to represent the ownership of the assets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Fullstack R&amp;D - Zone24x7 Internship + Inforwaves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Blockchain - Blockchain Research Group of IIT with 99x + Niftron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Latex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No Recommendation systems in SL e-commerce sites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182" y="9836474"/>
            <a:ext cx="16855636" cy="450526"/>
            <a:chOff x="0" y="0"/>
            <a:chExt cx="5701783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r="r" b="b" t="t" l="l"/>
              <a:pathLst>
                <a:path h="152400" w="5701783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084533"/>
            <a:ext cx="938646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248" sz="8000">
                <a:solidFill>
                  <a:srgbClr val="000000"/>
                </a:solidFill>
                <a:latin typeface="Poppins Bold"/>
              </a:rPr>
              <a:t>NFT-RecSys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716182" y="2176246"/>
            <a:ext cx="16855636" cy="0"/>
          </a:xfrm>
          <a:prstGeom prst="line">
            <a:avLst/>
          </a:prstGeom>
          <a:ln cap="rnd" w="19050">
            <a:solidFill>
              <a:srgbClr val="00C4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4218008"/>
            <a:ext cx="1262808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33333"/>
                </a:solidFill>
                <a:latin typeface="Open Sans"/>
              </a:rPr>
              <a:t>A Trading Recommendations System for Non-fungible Tokens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44522" y="1069668"/>
            <a:ext cx="48147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Dinuka Ravijaya Piyadigama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2018373 | w17421047/2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364315" y="5628971"/>
            <a:ext cx="4207503" cy="4207503"/>
            <a:chOff x="0" y="0"/>
            <a:chExt cx="5610004" cy="561000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610004" cy="5610004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379840" y="1162164"/>
              <a:ext cx="2850323" cy="3285675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849236" y="257761"/>
              <a:ext cx="1465707" cy="14657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860" y="2444078"/>
            <a:ext cx="7502518" cy="7058765"/>
            <a:chOff x="0" y="0"/>
            <a:chExt cx="10003357" cy="94116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540055" y="-38100"/>
              <a:ext cx="2311723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Similarity-based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462133" y="-38100"/>
              <a:ext cx="1819623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Rarity-based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892113" y="-38100"/>
              <a:ext cx="2145464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reference item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882155" y="626632"/>
              <a:ext cx="8935393" cy="8239804"/>
              <a:chOff x="0" y="0"/>
              <a:chExt cx="11155410" cy="10287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516556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4164631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7198344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EB733A"/>
              </a:solidFill>
            </p:spPr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882155" y="626632"/>
              <a:ext cx="8935393" cy="8239804"/>
              <a:chOff x="0" y="0"/>
              <a:chExt cx="11155410" cy="10287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-6350" y="0"/>
                <a:ext cx="11168110" cy="10287000"/>
              </a:xfrm>
              <a:custGeom>
                <a:avLst/>
                <a:gdLst/>
                <a:ahLst/>
                <a:cxnLst/>
                <a:rect r="r" b="b" t="t" l="l"/>
                <a:pathLst>
                  <a:path h="10287000" w="1116811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3718470" y="0"/>
                    </a:moveTo>
                    <a:lnTo>
                      <a:pt x="3731170" y="0"/>
                    </a:lnTo>
                    <a:lnTo>
                      <a:pt x="3731170" y="10287000"/>
                    </a:lnTo>
                    <a:lnTo>
                      <a:pt x="3718470" y="10287000"/>
                    </a:lnTo>
                    <a:close/>
                    <a:moveTo>
                      <a:pt x="7436940" y="0"/>
                    </a:moveTo>
                    <a:lnTo>
                      <a:pt x="7449640" y="0"/>
                    </a:lnTo>
                    <a:lnTo>
                      <a:pt x="7449640" y="10287000"/>
                    </a:lnTo>
                    <a:lnTo>
                      <a:pt x="7436940" y="10287000"/>
                    </a:lnTo>
                    <a:close/>
                    <a:moveTo>
                      <a:pt x="11155410" y="0"/>
                    </a:moveTo>
                    <a:lnTo>
                      <a:pt x="11168110" y="0"/>
                    </a:lnTo>
                    <a:lnTo>
                      <a:pt x="11168110" y="10287000"/>
                    </a:lnTo>
                    <a:lnTo>
                      <a:pt x="11155410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789251" y="8991097"/>
              <a:ext cx="185809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0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767715" y="8991097"/>
              <a:ext cx="185809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5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653275" y="8991097"/>
              <a:ext cx="371618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631739" y="8991097"/>
              <a:ext cx="371618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15</a:t>
              </a:r>
            </a:p>
          </p:txBody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882155" y="626632"/>
              <a:ext cx="8935393" cy="8239804"/>
              <a:chOff x="0" y="0"/>
              <a:chExt cx="11155410" cy="10287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-6350"/>
                <a:ext cx="111554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155410">
                    <a:moveTo>
                      <a:pt x="0" y="0"/>
                    </a:moveTo>
                    <a:lnTo>
                      <a:pt x="11155410" y="0"/>
                    </a:lnTo>
                    <a:lnTo>
                      <a:pt x="111554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2565400"/>
                <a:ext cx="111554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155410">
                    <a:moveTo>
                      <a:pt x="0" y="0"/>
                    </a:moveTo>
                    <a:lnTo>
                      <a:pt x="11155410" y="0"/>
                    </a:lnTo>
                    <a:lnTo>
                      <a:pt x="111554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5137150"/>
                <a:ext cx="111554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155410">
                    <a:moveTo>
                      <a:pt x="0" y="0"/>
                    </a:moveTo>
                    <a:lnTo>
                      <a:pt x="11155410" y="0"/>
                    </a:lnTo>
                    <a:lnTo>
                      <a:pt x="111554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0" y="7708900"/>
                <a:ext cx="111554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155410">
                    <a:moveTo>
                      <a:pt x="0" y="0"/>
                    </a:moveTo>
                    <a:lnTo>
                      <a:pt x="11155410" y="0"/>
                    </a:lnTo>
                    <a:lnTo>
                      <a:pt x="111554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0" y="10280650"/>
                <a:ext cx="111554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155410">
                    <a:moveTo>
                      <a:pt x="0" y="0"/>
                    </a:moveTo>
                    <a:lnTo>
                      <a:pt x="11155410" y="0"/>
                    </a:lnTo>
                    <a:lnTo>
                      <a:pt x="111554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449025" y="397287"/>
              <a:ext cx="270369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1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457238"/>
              <a:ext cx="719393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0.75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85809" y="4517189"/>
              <a:ext cx="533585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0.5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577140"/>
              <a:ext cx="719393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0.25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449025" y="8637091"/>
              <a:ext cx="270369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882155" y="626632"/>
              <a:ext cx="8935393" cy="8239804"/>
              <a:chOff x="0" y="0"/>
              <a:chExt cx="11155410" cy="10287000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629394" y="4294924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1373088" y="4294924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2116782" y="4294924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2860476" y="4294924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3604170" y="4294924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4347864" y="4294924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5091558" y="4674577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8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8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5835252" y="4956749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6578946" y="4956749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8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8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7322640" y="4956749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8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8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>
                <a:off x="629394" y="10173210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>
                <a:off x="1373088" y="10173210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>
                <a:off x="2116782" y="10173210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>
                <a:off x="2860476" y="8585891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>
                <a:off x="3604170" y="10173210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>
                <a:off x="4347864" y="10173210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>
                <a:off x="5091558" y="10173210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8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8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>
                <a:off x="5835252" y="10173210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>
                <a:off x="6578946" y="10173210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8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8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>
                <a:off x="7322640" y="8703639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89"/>
                    </a:moveTo>
                    <a:cubicBezTo>
                      <a:pt x="228318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89"/>
                    </a:cubicBezTo>
                    <a:cubicBezTo>
                      <a:pt x="281" y="176716"/>
                      <a:pt x="51373" y="227579"/>
                      <a:pt x="114300" y="227579"/>
                    </a:cubicBezTo>
                    <a:cubicBezTo>
                      <a:pt x="177227" y="227579"/>
                      <a:pt x="228318" y="176716"/>
                      <a:pt x="228600" y="113789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>
                <a:off x="8066334" y="-113790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lnTo>
                      <a:pt x="228600" y="113790"/>
                    </a:ln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lnTo>
                      <a:pt x="0" y="113790"/>
                    </a:ln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EB733A"/>
              </a:solidFill>
            </p:spPr>
          </p:sp>
        </p:grpSp>
      </p:grpSp>
      <p:grpSp>
        <p:nvGrpSpPr>
          <p:cNvPr name="Group 51" id="51"/>
          <p:cNvGrpSpPr/>
          <p:nvPr/>
        </p:nvGrpSpPr>
        <p:grpSpPr>
          <a:xfrm rot="0">
            <a:off x="9661677" y="2444078"/>
            <a:ext cx="7444462" cy="7058765"/>
            <a:chOff x="0" y="0"/>
            <a:chExt cx="9925950" cy="9411687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1462648" y="-38100"/>
              <a:ext cx="2311723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Similarity-based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4384726" y="-38100"/>
              <a:ext cx="1819623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Rarity-based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6814705" y="-38100"/>
              <a:ext cx="2145464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reference item</a:t>
              </a:r>
            </a:p>
          </p:txBody>
        </p:sp>
        <p:grpSp>
          <p:nvGrpSpPr>
            <p:cNvPr name="Group 55" id="55"/>
            <p:cNvGrpSpPr>
              <a:grpSpLocks noChangeAspect="true"/>
            </p:cNvGrpSpPr>
            <p:nvPr/>
          </p:nvGrpSpPr>
          <p:grpSpPr>
            <a:xfrm rot="0">
              <a:off x="804748" y="626632"/>
              <a:ext cx="8935393" cy="8239804"/>
              <a:chOff x="0" y="0"/>
              <a:chExt cx="11155410" cy="10287000"/>
            </a:xfrm>
          </p:grpSpPr>
          <p:sp>
            <p:nvSpPr>
              <p:cNvPr name="Freeform 56" id="56"/>
              <p:cNvSpPr/>
              <p:nvPr/>
            </p:nvSpPr>
            <p:spPr>
              <a:xfrm>
                <a:off x="516556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>
                <a:off x="4164631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>
                <a:off x="7198344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EB733A"/>
              </a:solidFill>
            </p:spPr>
          </p:sp>
        </p:grpSp>
        <p:grpSp>
          <p:nvGrpSpPr>
            <p:cNvPr name="Group 59" id="59"/>
            <p:cNvGrpSpPr>
              <a:grpSpLocks noChangeAspect="true"/>
            </p:cNvGrpSpPr>
            <p:nvPr/>
          </p:nvGrpSpPr>
          <p:grpSpPr>
            <a:xfrm rot="0">
              <a:off x="804748" y="626632"/>
              <a:ext cx="8935393" cy="8239804"/>
              <a:chOff x="0" y="0"/>
              <a:chExt cx="11155410" cy="10287000"/>
            </a:xfrm>
          </p:grpSpPr>
          <p:sp>
            <p:nvSpPr>
              <p:cNvPr name="Freeform 60" id="60"/>
              <p:cNvSpPr/>
              <p:nvPr/>
            </p:nvSpPr>
            <p:spPr>
              <a:xfrm>
                <a:off x="-6350" y="0"/>
                <a:ext cx="11168110" cy="10287000"/>
              </a:xfrm>
              <a:custGeom>
                <a:avLst/>
                <a:gdLst/>
                <a:ahLst/>
                <a:cxnLst/>
                <a:rect r="r" b="b" t="t" l="l"/>
                <a:pathLst>
                  <a:path h="10287000" w="1116811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3718470" y="0"/>
                    </a:moveTo>
                    <a:lnTo>
                      <a:pt x="3731170" y="0"/>
                    </a:lnTo>
                    <a:lnTo>
                      <a:pt x="3731170" y="10287000"/>
                    </a:lnTo>
                    <a:lnTo>
                      <a:pt x="3718470" y="10287000"/>
                    </a:lnTo>
                    <a:close/>
                    <a:moveTo>
                      <a:pt x="7436940" y="0"/>
                    </a:moveTo>
                    <a:lnTo>
                      <a:pt x="7449640" y="0"/>
                    </a:lnTo>
                    <a:lnTo>
                      <a:pt x="7449640" y="10287000"/>
                    </a:lnTo>
                    <a:lnTo>
                      <a:pt x="7436940" y="10287000"/>
                    </a:lnTo>
                    <a:close/>
                    <a:moveTo>
                      <a:pt x="11155410" y="0"/>
                    </a:moveTo>
                    <a:lnTo>
                      <a:pt x="11168110" y="0"/>
                    </a:lnTo>
                    <a:lnTo>
                      <a:pt x="11168110" y="10287000"/>
                    </a:lnTo>
                    <a:lnTo>
                      <a:pt x="11155410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name="TextBox 61" id="61"/>
            <p:cNvSpPr txBox="true"/>
            <p:nvPr/>
          </p:nvSpPr>
          <p:spPr>
            <a:xfrm rot="0">
              <a:off x="711843" y="8991097"/>
              <a:ext cx="185809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0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3690308" y="8991097"/>
              <a:ext cx="185809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5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6575868" y="8991097"/>
              <a:ext cx="371618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9554332" y="8991097"/>
              <a:ext cx="371618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15</a:t>
              </a:r>
            </a:p>
          </p:txBody>
        </p:sp>
        <p:grpSp>
          <p:nvGrpSpPr>
            <p:cNvPr name="Group 65" id="65"/>
            <p:cNvGrpSpPr>
              <a:grpSpLocks noChangeAspect="true"/>
            </p:cNvGrpSpPr>
            <p:nvPr/>
          </p:nvGrpSpPr>
          <p:grpSpPr>
            <a:xfrm rot="0">
              <a:off x="804748" y="626632"/>
              <a:ext cx="8935393" cy="8239804"/>
              <a:chOff x="0" y="0"/>
              <a:chExt cx="11155410" cy="10287000"/>
            </a:xfrm>
          </p:grpSpPr>
          <p:sp>
            <p:nvSpPr>
              <p:cNvPr name="Freeform 66" id="66"/>
              <p:cNvSpPr/>
              <p:nvPr/>
            </p:nvSpPr>
            <p:spPr>
              <a:xfrm>
                <a:off x="0" y="-6350"/>
                <a:ext cx="111554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155410">
                    <a:moveTo>
                      <a:pt x="0" y="0"/>
                    </a:moveTo>
                    <a:lnTo>
                      <a:pt x="11155410" y="0"/>
                    </a:lnTo>
                    <a:lnTo>
                      <a:pt x="111554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>
                <a:off x="0" y="2565400"/>
                <a:ext cx="111554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155410">
                    <a:moveTo>
                      <a:pt x="0" y="0"/>
                    </a:moveTo>
                    <a:lnTo>
                      <a:pt x="11155410" y="0"/>
                    </a:lnTo>
                    <a:lnTo>
                      <a:pt x="111554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68" id="68"/>
              <p:cNvSpPr/>
              <p:nvPr/>
            </p:nvSpPr>
            <p:spPr>
              <a:xfrm>
                <a:off x="0" y="5137150"/>
                <a:ext cx="111554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155410">
                    <a:moveTo>
                      <a:pt x="0" y="0"/>
                    </a:moveTo>
                    <a:lnTo>
                      <a:pt x="11155410" y="0"/>
                    </a:lnTo>
                    <a:lnTo>
                      <a:pt x="111554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69" id="69"/>
              <p:cNvSpPr/>
              <p:nvPr/>
            </p:nvSpPr>
            <p:spPr>
              <a:xfrm>
                <a:off x="0" y="7708900"/>
                <a:ext cx="111554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155410">
                    <a:moveTo>
                      <a:pt x="0" y="0"/>
                    </a:moveTo>
                    <a:lnTo>
                      <a:pt x="11155410" y="0"/>
                    </a:lnTo>
                    <a:lnTo>
                      <a:pt x="111554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70" id="70"/>
              <p:cNvSpPr/>
              <p:nvPr/>
            </p:nvSpPr>
            <p:spPr>
              <a:xfrm>
                <a:off x="0" y="10280650"/>
                <a:ext cx="111554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155410">
                    <a:moveTo>
                      <a:pt x="0" y="0"/>
                    </a:moveTo>
                    <a:lnTo>
                      <a:pt x="11155410" y="0"/>
                    </a:lnTo>
                    <a:lnTo>
                      <a:pt x="111554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71" id="71"/>
            <p:cNvSpPr txBox="true"/>
            <p:nvPr/>
          </p:nvSpPr>
          <p:spPr>
            <a:xfrm rot="0">
              <a:off x="0" y="397287"/>
              <a:ext cx="641986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400 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0" y="2457238"/>
              <a:ext cx="641986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300 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0" y="4517189"/>
              <a:ext cx="641986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200 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0" y="6577140"/>
              <a:ext cx="641986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100 </a:t>
              </a:r>
            </a:p>
          </p:txBody>
        </p:sp>
        <p:sp>
          <p:nvSpPr>
            <p:cNvPr name="TextBox 75" id="75"/>
            <p:cNvSpPr txBox="true"/>
            <p:nvPr/>
          </p:nvSpPr>
          <p:spPr>
            <a:xfrm rot="0">
              <a:off x="371618" y="8637091"/>
              <a:ext cx="270369" cy="42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91"/>
                </a:lnSpc>
              </a:pPr>
              <a:r>
                <a:rPr lang="en-US" sz="1922">
                  <a:solidFill>
                    <a:srgbClr val="000000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76" id="76"/>
            <p:cNvGrpSpPr>
              <a:grpSpLocks noChangeAspect="true"/>
            </p:cNvGrpSpPr>
            <p:nvPr/>
          </p:nvGrpSpPr>
          <p:grpSpPr>
            <a:xfrm rot="0">
              <a:off x="804748" y="626632"/>
              <a:ext cx="8935393" cy="8239804"/>
              <a:chOff x="0" y="0"/>
              <a:chExt cx="11155410" cy="10287000"/>
            </a:xfrm>
          </p:grpSpPr>
          <p:sp>
            <p:nvSpPr>
              <p:cNvPr name="Freeform 77" id="77"/>
              <p:cNvSpPr/>
              <p:nvPr/>
            </p:nvSpPr>
            <p:spPr>
              <a:xfrm>
                <a:off x="629394" y="4870982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8" id="78"/>
              <p:cNvSpPr/>
              <p:nvPr/>
            </p:nvSpPr>
            <p:spPr>
              <a:xfrm>
                <a:off x="1373088" y="7009473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9" id="79"/>
              <p:cNvSpPr/>
              <p:nvPr/>
            </p:nvSpPr>
            <p:spPr>
              <a:xfrm>
                <a:off x="2116782" y="7199629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0" id="80"/>
              <p:cNvSpPr/>
              <p:nvPr/>
            </p:nvSpPr>
            <p:spPr>
              <a:xfrm>
                <a:off x="2860476" y="5639995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1" id="81"/>
              <p:cNvSpPr/>
              <p:nvPr/>
            </p:nvSpPr>
            <p:spPr>
              <a:xfrm>
                <a:off x="3604170" y="3967708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2" id="82"/>
              <p:cNvSpPr/>
              <p:nvPr/>
            </p:nvSpPr>
            <p:spPr>
              <a:xfrm>
                <a:off x="4347864" y="1980083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3" id="83"/>
              <p:cNvSpPr/>
              <p:nvPr/>
            </p:nvSpPr>
            <p:spPr>
              <a:xfrm>
                <a:off x="5091558" y="3845340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8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8" y="176716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4" id="84"/>
              <p:cNvSpPr/>
              <p:nvPr/>
            </p:nvSpPr>
            <p:spPr>
              <a:xfrm>
                <a:off x="5835252" y="7066469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5" id="85"/>
              <p:cNvSpPr/>
              <p:nvPr/>
            </p:nvSpPr>
            <p:spPr>
              <a:xfrm>
                <a:off x="6578946" y="8074232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8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8" y="176716"/>
                      <a:pt x="228600" y="1137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6" id="86"/>
              <p:cNvSpPr/>
              <p:nvPr/>
            </p:nvSpPr>
            <p:spPr>
              <a:xfrm>
                <a:off x="7322640" y="8058097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89"/>
                    </a:moveTo>
                    <a:cubicBezTo>
                      <a:pt x="228318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89"/>
                    </a:cubicBezTo>
                    <a:cubicBezTo>
                      <a:pt x="281" y="176716"/>
                      <a:pt x="51373" y="227579"/>
                      <a:pt x="114300" y="227579"/>
                    </a:cubicBezTo>
                    <a:cubicBezTo>
                      <a:pt x="177227" y="227579"/>
                      <a:pt x="228318" y="176716"/>
                      <a:pt x="228600" y="11378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7" id="87"/>
              <p:cNvSpPr/>
              <p:nvPr/>
            </p:nvSpPr>
            <p:spPr>
              <a:xfrm>
                <a:off x="629394" y="3265825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88" id="88"/>
              <p:cNvSpPr/>
              <p:nvPr/>
            </p:nvSpPr>
            <p:spPr>
              <a:xfrm>
                <a:off x="1373088" y="3265603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89" id="89"/>
              <p:cNvSpPr/>
              <p:nvPr/>
            </p:nvSpPr>
            <p:spPr>
              <a:xfrm>
                <a:off x="2116782" y="3263093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90" id="90"/>
              <p:cNvSpPr/>
              <p:nvPr/>
            </p:nvSpPr>
            <p:spPr>
              <a:xfrm>
                <a:off x="2860476" y="3261950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9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91" id="91"/>
              <p:cNvSpPr/>
              <p:nvPr/>
            </p:nvSpPr>
            <p:spPr>
              <a:xfrm>
                <a:off x="3604170" y="3270244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92" id="92"/>
              <p:cNvSpPr/>
              <p:nvPr/>
            </p:nvSpPr>
            <p:spPr>
              <a:xfrm>
                <a:off x="4347864" y="3261017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93" id="93"/>
              <p:cNvSpPr/>
              <p:nvPr/>
            </p:nvSpPr>
            <p:spPr>
              <a:xfrm>
                <a:off x="5091558" y="3271331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8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8" y="176717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94" id="94"/>
              <p:cNvSpPr/>
              <p:nvPr/>
            </p:nvSpPr>
            <p:spPr>
              <a:xfrm>
                <a:off x="5835252" y="3272308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95" id="95"/>
              <p:cNvSpPr/>
              <p:nvPr/>
            </p:nvSpPr>
            <p:spPr>
              <a:xfrm>
                <a:off x="6578946" y="3258758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8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6"/>
                      <a:pt x="51373" y="227580"/>
                      <a:pt x="114300" y="227580"/>
                    </a:cubicBezTo>
                    <a:cubicBezTo>
                      <a:pt x="177227" y="227580"/>
                      <a:pt x="228318" y="176716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96" id="96"/>
              <p:cNvSpPr/>
              <p:nvPr/>
            </p:nvSpPr>
            <p:spPr>
              <a:xfrm>
                <a:off x="7322640" y="3274574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8" y="50863"/>
                      <a:pt x="177227" y="0"/>
                      <a:pt x="114300" y="0"/>
                    </a:cubicBezTo>
                    <a:cubicBezTo>
                      <a:pt x="51373" y="0"/>
                      <a:pt x="281" y="50863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8" y="176717"/>
                      <a:pt x="228600" y="113790"/>
                    </a:cubicBezTo>
                    <a:close/>
                  </a:path>
                </a:pathLst>
              </a:custGeom>
              <a:solidFill>
                <a:srgbClr val="7ED957"/>
              </a:solidFill>
            </p:spPr>
          </p:sp>
          <p:sp>
            <p:nvSpPr>
              <p:cNvPr name="Freeform 97" id="97"/>
              <p:cNvSpPr/>
              <p:nvPr/>
            </p:nvSpPr>
            <p:spPr>
              <a:xfrm>
                <a:off x="8066334" y="3265984"/>
                <a:ext cx="228600" cy="227580"/>
              </a:xfrm>
              <a:custGeom>
                <a:avLst/>
                <a:gdLst/>
                <a:ahLst/>
                <a:cxnLst/>
                <a:rect r="r" b="b" t="t" l="l"/>
                <a:pathLst>
                  <a:path h="227580" w="228600">
                    <a:moveTo>
                      <a:pt x="228600" y="113790"/>
                    </a:moveTo>
                    <a:cubicBezTo>
                      <a:pt x="228319" y="50864"/>
                      <a:pt x="177227" y="0"/>
                      <a:pt x="114300" y="0"/>
                    </a:cubicBezTo>
                    <a:cubicBezTo>
                      <a:pt x="51373" y="0"/>
                      <a:pt x="281" y="50864"/>
                      <a:pt x="0" y="113790"/>
                    </a:cubicBezTo>
                    <a:cubicBezTo>
                      <a:pt x="281" y="176717"/>
                      <a:pt x="51373" y="227580"/>
                      <a:pt x="114300" y="227580"/>
                    </a:cubicBezTo>
                    <a:cubicBezTo>
                      <a:pt x="177227" y="227580"/>
                      <a:pt x="228319" y="176717"/>
                      <a:pt x="228600" y="113790"/>
                    </a:cubicBezTo>
                    <a:close/>
                  </a:path>
                </a:pathLst>
              </a:custGeom>
              <a:solidFill>
                <a:srgbClr val="EB733A"/>
              </a:solidFill>
            </p:spPr>
          </p:sp>
        </p:grpSp>
      </p:grpSp>
      <p:grpSp>
        <p:nvGrpSpPr>
          <p:cNvPr name="Group 98" id="98"/>
          <p:cNvGrpSpPr/>
          <p:nvPr/>
        </p:nvGrpSpPr>
        <p:grpSpPr>
          <a:xfrm rot="0">
            <a:off x="1443084" y="9258300"/>
            <a:ext cx="15816216" cy="600052"/>
            <a:chOff x="0" y="0"/>
            <a:chExt cx="5769798" cy="218901"/>
          </a:xfrm>
        </p:grpSpPr>
        <p:sp>
          <p:nvSpPr>
            <p:cNvPr name="Freeform 99" id="99"/>
            <p:cNvSpPr/>
            <p:nvPr/>
          </p:nvSpPr>
          <p:spPr>
            <a:xfrm>
              <a:off x="0" y="0"/>
              <a:ext cx="5769799" cy="218900"/>
            </a:xfrm>
            <a:custGeom>
              <a:avLst/>
              <a:gdLst/>
              <a:ahLst/>
              <a:cxnLst/>
              <a:rect r="r" b="b" t="t" l="l"/>
              <a:pathLst>
                <a:path h="218900" w="5769799">
                  <a:moveTo>
                    <a:pt x="0" y="0"/>
                  </a:moveTo>
                  <a:lnTo>
                    <a:pt x="5769799" y="0"/>
                  </a:lnTo>
                  <a:lnTo>
                    <a:pt x="5769799" y="218900"/>
                  </a:lnTo>
                  <a:lnTo>
                    <a:pt x="0" y="21890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name="TextBox 100" id="100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Testing &amp; Evaluation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393076" y="1560232"/>
            <a:ext cx="508292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Open Sans Light"/>
              </a:rPr>
              <a:t>Trait Similarity &amp; Rarity based RecSys 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4319650" y="9350681"/>
            <a:ext cx="76691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333333"/>
                </a:solidFill>
                <a:latin typeface="Open Sans Light"/>
              </a:rPr>
              <a:t>NFT Item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3000453" y="9359968"/>
            <a:ext cx="766911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333333"/>
                </a:solidFill>
                <a:latin typeface="Open Sans Light"/>
              </a:rPr>
              <a:t>NFT Item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58414" y="2223481"/>
            <a:ext cx="8811447" cy="8025166"/>
            <a:chOff x="0" y="0"/>
            <a:chExt cx="11748596" cy="1070022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4508139" y="-28575"/>
              <a:ext cx="1854747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total matches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933120" y="-28575"/>
              <a:ext cx="1809158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new matches</a:t>
              </a:r>
            </a:p>
          </p:txBody>
        </p: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1615868" y="585441"/>
              <a:ext cx="10132728" cy="7585863"/>
              <a:chOff x="0" y="0"/>
              <a:chExt cx="13540287" cy="10136931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3560119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6800604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-2700000">
              <a:off x="-312854" y="9334897"/>
              <a:ext cx="2930025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2022-02-28T13:00:00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2700000">
              <a:off x="711677" y="9334897"/>
              <a:ext cx="2930025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2022-03-13T14:00:00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2700000">
              <a:off x="1736209" y="9334897"/>
              <a:ext cx="2930025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2022-03-14T20:55:41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2700000">
              <a:off x="2760740" y="9334897"/>
              <a:ext cx="2930025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2022-03-17T09:21:26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-2700000">
              <a:off x="3785271" y="9334897"/>
              <a:ext cx="2930025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2022-03-17T17:42:50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2700000">
              <a:off x="4809803" y="9334897"/>
              <a:ext cx="2930025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2022-03-21T09:18:53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-2700000">
              <a:off x="5834334" y="9334897"/>
              <a:ext cx="2930025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2022-03-22T12:43:01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-2700000">
              <a:off x="6858866" y="9334897"/>
              <a:ext cx="2930025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2022-03-23T12:15:26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2700000">
              <a:off x="7883397" y="9334897"/>
              <a:ext cx="2930025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2022-04-16T07:45:29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-2700000">
              <a:off x="8907928" y="9334897"/>
              <a:ext cx="2930025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2022-04-17T10:33:42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1615868" y="585441"/>
              <a:ext cx="10132728" cy="7585863"/>
              <a:chOff x="0" y="0"/>
              <a:chExt cx="13540287" cy="10136931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-6350"/>
                <a:ext cx="1354028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540287">
                    <a:moveTo>
                      <a:pt x="0" y="0"/>
                    </a:moveTo>
                    <a:lnTo>
                      <a:pt x="13540287" y="0"/>
                    </a:lnTo>
                    <a:lnTo>
                      <a:pt x="135402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0" y="2527883"/>
                <a:ext cx="1354028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540287">
                    <a:moveTo>
                      <a:pt x="0" y="0"/>
                    </a:moveTo>
                    <a:lnTo>
                      <a:pt x="13540287" y="0"/>
                    </a:lnTo>
                    <a:lnTo>
                      <a:pt x="135402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0" y="5062115"/>
                <a:ext cx="1354028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540287">
                    <a:moveTo>
                      <a:pt x="0" y="0"/>
                    </a:moveTo>
                    <a:lnTo>
                      <a:pt x="13540287" y="0"/>
                    </a:lnTo>
                    <a:lnTo>
                      <a:pt x="135402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0" y="7596348"/>
                <a:ext cx="1354028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540287">
                    <a:moveTo>
                      <a:pt x="0" y="0"/>
                    </a:moveTo>
                    <a:lnTo>
                      <a:pt x="13540287" y="0"/>
                    </a:lnTo>
                    <a:lnTo>
                      <a:pt x="135402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0" y="10130581"/>
                <a:ext cx="1354028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540287">
                    <a:moveTo>
                      <a:pt x="0" y="0"/>
                    </a:moveTo>
                    <a:lnTo>
                      <a:pt x="13540287" y="0"/>
                    </a:lnTo>
                    <a:lnTo>
                      <a:pt x="1354028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1037615" y="378192"/>
              <a:ext cx="426191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20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037615" y="2274658"/>
              <a:ext cx="426191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15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37615" y="4171124"/>
              <a:ext cx="426191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10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211209" y="6067590"/>
              <a:ext cx="252596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5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211209" y="7964055"/>
              <a:ext cx="252596" cy="385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4"/>
                </a:lnSpc>
              </a:pPr>
              <a:r>
                <a:rPr lang="en-US" sz="1796">
                  <a:solidFill>
                    <a:srgbClr val="000000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1615868" y="585441"/>
              <a:ext cx="10132728" cy="7585863"/>
              <a:chOff x="0" y="0"/>
              <a:chExt cx="13540287" cy="10136931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0" y="8103195"/>
                <a:ext cx="596613" cy="2033736"/>
              </a:xfrm>
              <a:custGeom>
                <a:avLst/>
                <a:gdLst/>
                <a:ahLst/>
                <a:cxnLst/>
                <a:rect r="r" b="b" t="t" l="l"/>
                <a:pathLst>
                  <a:path h="2033736" w="596613">
                    <a:moveTo>
                      <a:pt x="0" y="2033736"/>
                    </a:moveTo>
                    <a:lnTo>
                      <a:pt x="0" y="47728"/>
                    </a:lnTo>
                    <a:lnTo>
                      <a:pt x="0" y="47728"/>
                    </a:lnTo>
                    <a:cubicBezTo>
                      <a:pt x="0" y="21369"/>
                      <a:pt x="21369" y="0"/>
                      <a:pt x="47729" y="0"/>
                    </a:cubicBezTo>
                    <a:lnTo>
                      <a:pt x="548884" y="0"/>
                    </a:lnTo>
                    <a:cubicBezTo>
                      <a:pt x="575244" y="0"/>
                      <a:pt x="596613" y="21369"/>
                      <a:pt x="596613" y="47728"/>
                    </a:cubicBezTo>
                    <a:lnTo>
                      <a:pt x="596613" y="203373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1369073" y="7596348"/>
                <a:ext cx="596613" cy="2540583"/>
              </a:xfrm>
              <a:custGeom>
                <a:avLst/>
                <a:gdLst/>
                <a:ahLst/>
                <a:cxnLst/>
                <a:rect r="r" b="b" t="t" l="l"/>
                <a:pathLst>
                  <a:path h="2540583" w="596613">
                    <a:moveTo>
                      <a:pt x="0" y="2540583"/>
                    </a:moveTo>
                    <a:lnTo>
                      <a:pt x="0" y="47729"/>
                    </a:lnTo>
                    <a:cubicBezTo>
                      <a:pt x="1" y="21369"/>
                      <a:pt x="21370" y="0"/>
                      <a:pt x="47729" y="0"/>
                    </a:cubicBezTo>
                    <a:lnTo>
                      <a:pt x="548884" y="0"/>
                    </a:lnTo>
                    <a:cubicBezTo>
                      <a:pt x="575244" y="0"/>
                      <a:pt x="596613" y="21369"/>
                      <a:pt x="596613" y="47729"/>
                    </a:cubicBezTo>
                    <a:lnTo>
                      <a:pt x="596613" y="254058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2738147" y="9623734"/>
                <a:ext cx="596613" cy="513197"/>
              </a:xfrm>
              <a:custGeom>
                <a:avLst/>
                <a:gdLst/>
                <a:ahLst/>
                <a:cxnLst/>
                <a:rect r="r" b="b" t="t" l="l"/>
                <a:pathLst>
                  <a:path h="513197" w="596613">
                    <a:moveTo>
                      <a:pt x="0" y="513197"/>
                    </a:moveTo>
                    <a:lnTo>
                      <a:pt x="0" y="47729"/>
                    </a:lnTo>
                    <a:cubicBezTo>
                      <a:pt x="0" y="21370"/>
                      <a:pt x="21369" y="0"/>
                      <a:pt x="47729" y="0"/>
                    </a:cubicBezTo>
                    <a:lnTo>
                      <a:pt x="548884" y="0"/>
                    </a:lnTo>
                    <a:cubicBezTo>
                      <a:pt x="575244" y="0"/>
                      <a:pt x="596613" y="21370"/>
                      <a:pt x="596613" y="47729"/>
                    </a:cubicBezTo>
                    <a:lnTo>
                      <a:pt x="596613" y="51319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4107220" y="9623734"/>
                <a:ext cx="596613" cy="513197"/>
              </a:xfrm>
              <a:custGeom>
                <a:avLst/>
                <a:gdLst/>
                <a:ahLst/>
                <a:cxnLst/>
                <a:rect r="r" b="b" t="t" l="l"/>
                <a:pathLst>
                  <a:path h="513197" w="596613">
                    <a:moveTo>
                      <a:pt x="0" y="513197"/>
                    </a:moveTo>
                    <a:lnTo>
                      <a:pt x="0" y="47729"/>
                    </a:lnTo>
                    <a:cubicBezTo>
                      <a:pt x="0" y="21370"/>
                      <a:pt x="21369" y="0"/>
                      <a:pt x="47729" y="0"/>
                    </a:cubicBezTo>
                    <a:lnTo>
                      <a:pt x="548884" y="0"/>
                    </a:lnTo>
                    <a:cubicBezTo>
                      <a:pt x="575244" y="0"/>
                      <a:pt x="596613" y="21370"/>
                      <a:pt x="596613" y="47729"/>
                    </a:cubicBezTo>
                    <a:lnTo>
                      <a:pt x="596613" y="51319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5476294" y="9623734"/>
                <a:ext cx="596613" cy="513197"/>
              </a:xfrm>
              <a:custGeom>
                <a:avLst/>
                <a:gdLst/>
                <a:ahLst/>
                <a:cxnLst/>
                <a:rect r="r" b="b" t="t" l="l"/>
                <a:pathLst>
                  <a:path h="513197" w="596613">
                    <a:moveTo>
                      <a:pt x="0" y="513197"/>
                    </a:moveTo>
                    <a:lnTo>
                      <a:pt x="0" y="47729"/>
                    </a:lnTo>
                    <a:cubicBezTo>
                      <a:pt x="0" y="35070"/>
                      <a:pt x="5028" y="22931"/>
                      <a:pt x="13979" y="13979"/>
                    </a:cubicBezTo>
                    <a:cubicBezTo>
                      <a:pt x="22930" y="5029"/>
                      <a:pt x="35070" y="0"/>
                      <a:pt x="47729" y="0"/>
                    </a:cubicBezTo>
                    <a:lnTo>
                      <a:pt x="548884" y="0"/>
                    </a:lnTo>
                    <a:cubicBezTo>
                      <a:pt x="575244" y="0"/>
                      <a:pt x="596612" y="21370"/>
                      <a:pt x="596612" y="47729"/>
                    </a:cubicBezTo>
                    <a:lnTo>
                      <a:pt x="596612" y="51319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6845367" y="2021036"/>
                <a:ext cx="596612" cy="8115895"/>
              </a:xfrm>
              <a:custGeom>
                <a:avLst/>
                <a:gdLst/>
                <a:ahLst/>
                <a:cxnLst/>
                <a:rect r="r" b="b" t="t" l="l"/>
                <a:pathLst>
                  <a:path h="8115895" w="596612">
                    <a:moveTo>
                      <a:pt x="0" y="8115895"/>
                    </a:moveTo>
                    <a:lnTo>
                      <a:pt x="0" y="47729"/>
                    </a:lnTo>
                    <a:cubicBezTo>
                      <a:pt x="0" y="21369"/>
                      <a:pt x="21370" y="0"/>
                      <a:pt x="47729" y="0"/>
                    </a:cubicBezTo>
                    <a:lnTo>
                      <a:pt x="548884" y="0"/>
                    </a:lnTo>
                    <a:cubicBezTo>
                      <a:pt x="575244" y="0"/>
                      <a:pt x="596613" y="21369"/>
                      <a:pt x="596613" y="47729"/>
                    </a:cubicBezTo>
                    <a:lnTo>
                      <a:pt x="596613" y="811589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8214440" y="6075809"/>
                <a:ext cx="596613" cy="4061122"/>
              </a:xfrm>
              <a:custGeom>
                <a:avLst/>
                <a:gdLst/>
                <a:ahLst/>
                <a:cxnLst/>
                <a:rect r="r" b="b" t="t" l="l"/>
                <a:pathLst>
                  <a:path h="4061122" w="596613">
                    <a:moveTo>
                      <a:pt x="0" y="4061122"/>
                    </a:moveTo>
                    <a:lnTo>
                      <a:pt x="0" y="47728"/>
                    </a:lnTo>
                    <a:cubicBezTo>
                      <a:pt x="0" y="21368"/>
                      <a:pt x="21370" y="0"/>
                      <a:pt x="47729" y="0"/>
                    </a:cubicBezTo>
                    <a:lnTo>
                      <a:pt x="548884" y="0"/>
                    </a:lnTo>
                    <a:cubicBezTo>
                      <a:pt x="561543" y="0"/>
                      <a:pt x="573682" y="5028"/>
                      <a:pt x="582634" y="13979"/>
                    </a:cubicBezTo>
                    <a:cubicBezTo>
                      <a:pt x="591585" y="22930"/>
                      <a:pt x="596614" y="35070"/>
                      <a:pt x="596614" y="47728"/>
                    </a:cubicBezTo>
                    <a:lnTo>
                      <a:pt x="596614" y="406112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9583514" y="8610041"/>
                <a:ext cx="596612" cy="1526890"/>
              </a:xfrm>
              <a:custGeom>
                <a:avLst/>
                <a:gdLst/>
                <a:ahLst/>
                <a:cxnLst/>
                <a:rect r="r" b="b" t="t" l="l"/>
                <a:pathLst>
                  <a:path h="1526890" w="596612">
                    <a:moveTo>
                      <a:pt x="0" y="1526890"/>
                    </a:moveTo>
                    <a:lnTo>
                      <a:pt x="0" y="47729"/>
                    </a:lnTo>
                    <a:cubicBezTo>
                      <a:pt x="0" y="21369"/>
                      <a:pt x="21369" y="0"/>
                      <a:pt x="47729" y="0"/>
                    </a:cubicBezTo>
                    <a:lnTo>
                      <a:pt x="548884" y="0"/>
                    </a:lnTo>
                    <a:cubicBezTo>
                      <a:pt x="575243" y="0"/>
                      <a:pt x="596613" y="21369"/>
                      <a:pt x="596613" y="47729"/>
                    </a:cubicBezTo>
                    <a:lnTo>
                      <a:pt x="596613" y="152689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>
                <a:off x="10952587" y="3034729"/>
                <a:ext cx="596613" cy="7102202"/>
              </a:xfrm>
              <a:custGeom>
                <a:avLst/>
                <a:gdLst/>
                <a:ahLst/>
                <a:cxnLst/>
                <a:rect r="r" b="b" t="t" l="l"/>
                <a:pathLst>
                  <a:path h="7102202" w="596613">
                    <a:moveTo>
                      <a:pt x="0" y="7102202"/>
                    </a:moveTo>
                    <a:lnTo>
                      <a:pt x="0" y="47729"/>
                    </a:lnTo>
                    <a:cubicBezTo>
                      <a:pt x="0" y="21369"/>
                      <a:pt x="21370" y="0"/>
                      <a:pt x="47729" y="0"/>
                    </a:cubicBezTo>
                    <a:lnTo>
                      <a:pt x="548884" y="0"/>
                    </a:lnTo>
                    <a:cubicBezTo>
                      <a:pt x="561543" y="0"/>
                      <a:pt x="573682" y="5029"/>
                      <a:pt x="582634" y="13979"/>
                    </a:cubicBezTo>
                    <a:cubicBezTo>
                      <a:pt x="591585" y="22930"/>
                      <a:pt x="596613" y="35071"/>
                      <a:pt x="596613" y="47729"/>
                    </a:cubicBezTo>
                    <a:lnTo>
                      <a:pt x="596613" y="710220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>
                <a:off x="12321661" y="9116888"/>
                <a:ext cx="596612" cy="1020043"/>
              </a:xfrm>
              <a:custGeom>
                <a:avLst/>
                <a:gdLst/>
                <a:ahLst/>
                <a:cxnLst/>
                <a:rect r="r" b="b" t="t" l="l"/>
                <a:pathLst>
                  <a:path h="1020043" w="596612">
                    <a:moveTo>
                      <a:pt x="0" y="1020043"/>
                    </a:moveTo>
                    <a:lnTo>
                      <a:pt x="0" y="47729"/>
                    </a:lnTo>
                    <a:cubicBezTo>
                      <a:pt x="0" y="21369"/>
                      <a:pt x="21369" y="0"/>
                      <a:pt x="47729" y="0"/>
                    </a:cubicBezTo>
                    <a:lnTo>
                      <a:pt x="548884" y="0"/>
                    </a:lnTo>
                    <a:cubicBezTo>
                      <a:pt x="575243" y="0"/>
                      <a:pt x="596612" y="21369"/>
                      <a:pt x="596612" y="47729"/>
                    </a:cubicBezTo>
                    <a:lnTo>
                      <a:pt x="596612" y="102004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>
                <a:off x="622013" y="8611629"/>
                <a:ext cx="596613" cy="1525302"/>
              </a:xfrm>
              <a:custGeom>
                <a:avLst/>
                <a:gdLst/>
                <a:ahLst/>
                <a:cxnLst/>
                <a:rect r="r" b="b" t="t" l="l"/>
                <a:pathLst>
                  <a:path h="1525302" w="596613">
                    <a:moveTo>
                      <a:pt x="0" y="1525302"/>
                    </a:moveTo>
                    <a:lnTo>
                      <a:pt x="0" y="47728"/>
                    </a:lnTo>
                    <a:cubicBezTo>
                      <a:pt x="0" y="21369"/>
                      <a:pt x="21369" y="0"/>
                      <a:pt x="47729" y="0"/>
                    </a:cubicBezTo>
                    <a:lnTo>
                      <a:pt x="548884" y="0"/>
                    </a:lnTo>
                    <a:cubicBezTo>
                      <a:pt x="575244" y="0"/>
                      <a:pt x="596613" y="21369"/>
                      <a:pt x="596613" y="47728"/>
                    </a:cubicBezTo>
                    <a:lnTo>
                      <a:pt x="596613" y="152530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>
                <a:off x="1991086" y="8612581"/>
                <a:ext cx="596613" cy="1524350"/>
              </a:xfrm>
              <a:custGeom>
                <a:avLst/>
                <a:gdLst/>
                <a:ahLst/>
                <a:cxnLst/>
                <a:rect r="r" b="b" t="t" l="l"/>
                <a:pathLst>
                  <a:path h="1524350" w="596613">
                    <a:moveTo>
                      <a:pt x="0" y="1524350"/>
                    </a:moveTo>
                    <a:lnTo>
                      <a:pt x="0" y="47729"/>
                    </a:lnTo>
                    <a:cubicBezTo>
                      <a:pt x="0" y="21370"/>
                      <a:pt x="21369" y="0"/>
                      <a:pt x="47729" y="0"/>
                    </a:cubicBezTo>
                    <a:lnTo>
                      <a:pt x="548884" y="0"/>
                    </a:lnTo>
                    <a:cubicBezTo>
                      <a:pt x="575244" y="0"/>
                      <a:pt x="596613" y="21370"/>
                      <a:pt x="596613" y="47729"/>
                    </a:cubicBezTo>
                    <a:lnTo>
                      <a:pt x="596613" y="152435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>
                <a:off x="3360160" y="9623734"/>
                <a:ext cx="596613" cy="513197"/>
              </a:xfrm>
              <a:custGeom>
                <a:avLst/>
                <a:gdLst/>
                <a:ahLst/>
                <a:cxnLst/>
                <a:rect r="r" b="b" t="t" l="l"/>
                <a:pathLst>
                  <a:path h="513197" w="596613">
                    <a:moveTo>
                      <a:pt x="0" y="513197"/>
                    </a:moveTo>
                    <a:lnTo>
                      <a:pt x="0" y="47729"/>
                    </a:lnTo>
                    <a:cubicBezTo>
                      <a:pt x="0" y="35070"/>
                      <a:pt x="5028" y="22931"/>
                      <a:pt x="13979" y="13979"/>
                    </a:cubicBezTo>
                    <a:cubicBezTo>
                      <a:pt x="22930" y="5029"/>
                      <a:pt x="35070" y="0"/>
                      <a:pt x="47729" y="0"/>
                    </a:cubicBezTo>
                    <a:lnTo>
                      <a:pt x="548884" y="0"/>
                    </a:lnTo>
                    <a:cubicBezTo>
                      <a:pt x="575244" y="0"/>
                      <a:pt x="596612" y="21370"/>
                      <a:pt x="596612" y="47729"/>
                    </a:cubicBezTo>
                    <a:lnTo>
                      <a:pt x="596612" y="513197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>
                <a:off x="4729233" y="9623734"/>
                <a:ext cx="596613" cy="513197"/>
              </a:xfrm>
              <a:custGeom>
                <a:avLst/>
                <a:gdLst/>
                <a:ahLst/>
                <a:cxnLst/>
                <a:rect r="r" b="b" t="t" l="l"/>
                <a:pathLst>
                  <a:path h="513197" w="596613">
                    <a:moveTo>
                      <a:pt x="0" y="513197"/>
                    </a:moveTo>
                    <a:lnTo>
                      <a:pt x="0" y="47729"/>
                    </a:lnTo>
                    <a:cubicBezTo>
                      <a:pt x="0" y="35070"/>
                      <a:pt x="5029" y="22931"/>
                      <a:pt x="13980" y="13979"/>
                    </a:cubicBezTo>
                    <a:cubicBezTo>
                      <a:pt x="22931" y="5029"/>
                      <a:pt x="35071" y="0"/>
                      <a:pt x="47729" y="0"/>
                    </a:cubicBezTo>
                    <a:lnTo>
                      <a:pt x="548884" y="0"/>
                    </a:lnTo>
                    <a:cubicBezTo>
                      <a:pt x="561543" y="0"/>
                      <a:pt x="573682" y="5029"/>
                      <a:pt x="582633" y="13979"/>
                    </a:cubicBezTo>
                    <a:cubicBezTo>
                      <a:pt x="591584" y="22931"/>
                      <a:pt x="596613" y="35070"/>
                      <a:pt x="596613" y="47729"/>
                    </a:cubicBezTo>
                    <a:lnTo>
                      <a:pt x="596613" y="513197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>
                <a:off x="6098306" y="9623734"/>
                <a:ext cx="596613" cy="513197"/>
              </a:xfrm>
              <a:custGeom>
                <a:avLst/>
                <a:gdLst/>
                <a:ahLst/>
                <a:cxnLst/>
                <a:rect r="r" b="b" t="t" l="l"/>
                <a:pathLst>
                  <a:path h="513197" w="596613">
                    <a:moveTo>
                      <a:pt x="0" y="513197"/>
                    </a:moveTo>
                    <a:lnTo>
                      <a:pt x="0" y="47729"/>
                    </a:lnTo>
                    <a:cubicBezTo>
                      <a:pt x="0" y="35070"/>
                      <a:pt x="5029" y="22931"/>
                      <a:pt x="13980" y="13979"/>
                    </a:cubicBezTo>
                    <a:cubicBezTo>
                      <a:pt x="22931" y="5029"/>
                      <a:pt x="35071" y="0"/>
                      <a:pt x="47730" y="0"/>
                    </a:cubicBezTo>
                    <a:lnTo>
                      <a:pt x="548884" y="0"/>
                    </a:lnTo>
                    <a:cubicBezTo>
                      <a:pt x="575244" y="0"/>
                      <a:pt x="596613" y="21370"/>
                      <a:pt x="596613" y="47729"/>
                    </a:cubicBezTo>
                    <a:lnTo>
                      <a:pt x="596613" y="513197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>
                <a:off x="7467380" y="9122444"/>
                <a:ext cx="596613" cy="1014487"/>
              </a:xfrm>
              <a:custGeom>
                <a:avLst/>
                <a:gdLst/>
                <a:ahLst/>
                <a:cxnLst/>
                <a:rect r="r" b="b" t="t" l="l"/>
                <a:pathLst>
                  <a:path h="1014487" w="596613">
                    <a:moveTo>
                      <a:pt x="0" y="1014487"/>
                    </a:moveTo>
                    <a:lnTo>
                      <a:pt x="0" y="47729"/>
                    </a:lnTo>
                    <a:cubicBezTo>
                      <a:pt x="0" y="21369"/>
                      <a:pt x="21369" y="0"/>
                      <a:pt x="47729" y="0"/>
                    </a:cubicBezTo>
                    <a:lnTo>
                      <a:pt x="548884" y="0"/>
                    </a:lnTo>
                    <a:cubicBezTo>
                      <a:pt x="575244" y="0"/>
                      <a:pt x="596613" y="21369"/>
                      <a:pt x="596613" y="47729"/>
                    </a:cubicBezTo>
                    <a:lnTo>
                      <a:pt x="596613" y="1014487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>
                <a:off x="8836454" y="9629291"/>
                <a:ext cx="596612" cy="507640"/>
              </a:xfrm>
              <a:custGeom>
                <a:avLst/>
                <a:gdLst/>
                <a:ahLst/>
                <a:cxnLst/>
                <a:rect r="r" b="b" t="t" l="l"/>
                <a:pathLst>
                  <a:path h="507640" w="596612">
                    <a:moveTo>
                      <a:pt x="0" y="507640"/>
                    </a:moveTo>
                    <a:lnTo>
                      <a:pt x="0" y="47728"/>
                    </a:lnTo>
                    <a:cubicBezTo>
                      <a:pt x="0" y="21369"/>
                      <a:pt x="21369" y="0"/>
                      <a:pt x="47729" y="0"/>
                    </a:cubicBezTo>
                    <a:lnTo>
                      <a:pt x="548883" y="0"/>
                    </a:lnTo>
                    <a:cubicBezTo>
                      <a:pt x="575243" y="0"/>
                      <a:pt x="596612" y="21369"/>
                      <a:pt x="596612" y="47728"/>
                    </a:cubicBezTo>
                    <a:lnTo>
                      <a:pt x="596612" y="50764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>
                <a:off x="10205527" y="9119005"/>
                <a:ext cx="596613" cy="1017926"/>
              </a:xfrm>
              <a:custGeom>
                <a:avLst/>
                <a:gdLst/>
                <a:ahLst/>
                <a:cxnLst/>
                <a:rect r="r" b="b" t="t" l="l"/>
                <a:pathLst>
                  <a:path h="1017926" w="596613">
                    <a:moveTo>
                      <a:pt x="0" y="1017926"/>
                    </a:moveTo>
                    <a:lnTo>
                      <a:pt x="0" y="47728"/>
                    </a:lnTo>
                    <a:cubicBezTo>
                      <a:pt x="0" y="21369"/>
                      <a:pt x="21369" y="0"/>
                      <a:pt x="47729" y="0"/>
                    </a:cubicBezTo>
                    <a:lnTo>
                      <a:pt x="548884" y="0"/>
                    </a:lnTo>
                    <a:cubicBezTo>
                      <a:pt x="575244" y="0"/>
                      <a:pt x="596613" y="21369"/>
                      <a:pt x="596613" y="47728"/>
                    </a:cubicBezTo>
                    <a:lnTo>
                      <a:pt x="596613" y="1017926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>
                <a:off x="11574600" y="7600430"/>
                <a:ext cx="596612" cy="2536501"/>
              </a:xfrm>
              <a:custGeom>
                <a:avLst/>
                <a:gdLst/>
                <a:ahLst/>
                <a:cxnLst/>
                <a:rect r="r" b="b" t="t" l="l"/>
                <a:pathLst>
                  <a:path h="2536501" w="596612">
                    <a:moveTo>
                      <a:pt x="0" y="2536501"/>
                    </a:moveTo>
                    <a:lnTo>
                      <a:pt x="0" y="47730"/>
                    </a:lnTo>
                    <a:cubicBezTo>
                      <a:pt x="0" y="35071"/>
                      <a:pt x="5029" y="22931"/>
                      <a:pt x="13979" y="13980"/>
                    </a:cubicBezTo>
                    <a:cubicBezTo>
                      <a:pt x="22931" y="5028"/>
                      <a:pt x="35070" y="0"/>
                      <a:pt x="47729" y="0"/>
                    </a:cubicBezTo>
                    <a:lnTo>
                      <a:pt x="548884" y="0"/>
                    </a:lnTo>
                    <a:cubicBezTo>
                      <a:pt x="561543" y="0"/>
                      <a:pt x="573683" y="5028"/>
                      <a:pt x="582634" y="13980"/>
                    </a:cubicBezTo>
                    <a:cubicBezTo>
                      <a:pt x="591585" y="22931"/>
                      <a:pt x="596613" y="35071"/>
                      <a:pt x="596613" y="47730"/>
                    </a:cubicBezTo>
                    <a:lnTo>
                      <a:pt x="596613" y="2536501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>
                <a:off x="12943673" y="9116888"/>
                <a:ext cx="596613" cy="1020043"/>
              </a:xfrm>
              <a:custGeom>
                <a:avLst/>
                <a:gdLst/>
                <a:ahLst/>
                <a:cxnLst/>
                <a:rect r="r" b="b" t="t" l="l"/>
                <a:pathLst>
                  <a:path h="1020043" w="596613">
                    <a:moveTo>
                      <a:pt x="0" y="1020043"/>
                    </a:moveTo>
                    <a:lnTo>
                      <a:pt x="0" y="47729"/>
                    </a:lnTo>
                    <a:cubicBezTo>
                      <a:pt x="0" y="35070"/>
                      <a:pt x="5029" y="22930"/>
                      <a:pt x="13980" y="13979"/>
                    </a:cubicBezTo>
                    <a:cubicBezTo>
                      <a:pt x="22932" y="5028"/>
                      <a:pt x="35071" y="0"/>
                      <a:pt x="47730" y="0"/>
                    </a:cubicBezTo>
                    <a:lnTo>
                      <a:pt x="548885" y="0"/>
                    </a:lnTo>
                    <a:cubicBezTo>
                      <a:pt x="575244" y="0"/>
                      <a:pt x="596614" y="21369"/>
                      <a:pt x="596614" y="47729"/>
                    </a:cubicBezTo>
                    <a:lnTo>
                      <a:pt x="596614" y="1020043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61269" y="2223481"/>
            <a:ext cx="7498031" cy="7877486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Testing &amp; Evaluation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93076" y="1560232"/>
            <a:ext cx="297998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Open Sans Light"/>
              </a:rPr>
              <a:t>Trends-based RecSys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78965" y="1648334"/>
          <a:ext cx="17330071" cy="7991856"/>
        </p:xfrm>
        <a:graphic>
          <a:graphicData uri="http://schemas.openxmlformats.org/drawingml/2006/table">
            <a:tbl>
              <a:tblPr/>
              <a:tblGrid>
                <a:gridCol w="2887064"/>
                <a:gridCol w="6933220"/>
                <a:gridCol w="7509786"/>
              </a:tblGrid>
              <a:tr h="70822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Poppins Light Bold"/>
                        </a:rPr>
                        <a:t>Name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C49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Poppins Light Bold"/>
                        </a:rPr>
                        <a:t>Professional Occupation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C49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Poppins Light Bold"/>
                        </a:rPr>
                        <a:t>Highest Academic Qualification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C491"/>
                    </a:solidFill>
                  </a:tcPr>
                </a:tc>
              </a:tr>
              <a:tr h="70822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Prof. Narada Warakagoda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Principal Scientist at FFI/ Associate Professor at University of Oslo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PhD in Signal Processing/ Speech Recognition (Norway)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</a:tr>
              <a:tr h="70822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Upali Kohomban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Head of Research - Codegen (UK)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PhD in Computer Science - NUS (Singapore)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</a:tr>
              <a:tr h="70822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Dr. Akshika Wijesundara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Senior Technical Lead - Data Scientist (Growth) at WSO2, Founder &amp; Chairperson of SEF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PhD in Computer Science - The Open University (UK) 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</a:tr>
              <a:tr h="70822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Dr. Kaneeka Vidanage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Arimo"/>
                        </a:rPr>
                        <a:t>Head Of Research - OREL IT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PhD in Artificial Intelligence (Malaysia)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</a:tr>
              <a:tr h="70822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Ms. Gayani Nanayakkara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Academic Tutor &amp; Research Assistant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PhD in Artificial Intelligence (Reading) - Robert Gordon University (Scotland)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</a:tr>
              <a:tr h="699039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Mr. Sharmilan Somasundaram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CEO of Niftron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Certified Blockchain Solution Architect (CBSA), MSc Big Data Analytics 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</a:tr>
              <a:tr h="70822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Mr. Narada Wickramage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Assistant Director - MIS &amp; Statistics, Public Utilities Commission of Sri Lanka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MSc, MBA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878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Mr. Aadhil Rushdy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Senior Data Engineer/Team Lead - Sysco Labs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MSc Computer Science - specialized in Data Science Engineering &amp; Analytics (University of Moratuwa)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70822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Mr. Jajeththanan Sabapathipillai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Chief Product Officer - Niftron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BE (Hons) Computer Software Engineering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822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Mr. Sasila Hapuarachchi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Incoming Engineer - Amazon (Canada)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F67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BE Electrical Engineering (Co-op) (Canada)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Evaluators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78965" y="1648334"/>
          <a:ext cx="17330071" cy="7900417"/>
        </p:xfrm>
        <a:graphic>
          <a:graphicData uri="http://schemas.openxmlformats.org/drawingml/2006/table">
            <a:tbl>
              <a:tblPr/>
              <a:tblGrid>
                <a:gridCol w="2887064"/>
                <a:gridCol w="6933220"/>
                <a:gridCol w="7509786"/>
              </a:tblGrid>
              <a:tr h="69907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Poppins Light Bold"/>
                        </a:rPr>
                        <a:t>Name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C49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Poppins Light Bold"/>
                        </a:rPr>
                        <a:t>Professional Occupation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C49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Poppins Light Bold"/>
                        </a:rPr>
                        <a:t>Highest Academic Qualification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C491"/>
                    </a:solidFill>
                  </a:tcPr>
                </a:tc>
              </a:tr>
              <a:tr h="69907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Mr. Nipuna Senanayake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Senior Lecturer - IIT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MS Computer Science (USA) 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7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Mr. Achala Aponso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Senior Lecturer - IIT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MSc Artificial Intelligence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964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Mr. Prasan Yapa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Level 2 Coordinator - BSc (Hons) in Artificial Intelligence &amp; Data Science Program, Lecturer - Software Engineering - IIT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MSc (Major Component in Research) in CS 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7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Anonymous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Lecturer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Blockchain Masters Researcher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7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Ms. Areefa Thassim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Software Engineer - MillenniumIT ESP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MSc Big Data Analytics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7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 Italics"/>
                        </a:rPr>
                        <a:t>Anonymous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Data Engineer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BEng (Hons) Software Engineering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7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Lasal Jayawardena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-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Undergraduate - BSc (Hons) Artificial Intelligence and Data Science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7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Nazhim Kalam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Software Engineering Trainee - 99x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Undergraduate - BSc (Hons) Computer Science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7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Ammar Raneez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Trainee Software Engineer - 99x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Undergraduate - BSc (Hons) Computer Science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07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 Bold"/>
                        </a:rPr>
                        <a:t>Gibran Kasif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Trainee Software Engineer - Vestoria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Poppins Light"/>
                        </a:rPr>
                        <a:t>Undergraduate - BSc (Hons) Computer Science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Evaluators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34779" y="1726744"/>
            <a:ext cx="16681170" cy="5289053"/>
            <a:chOff x="0" y="0"/>
            <a:chExt cx="9571374" cy="303476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571374" cy="3133829"/>
            </a:xfrm>
            <a:custGeom>
              <a:avLst/>
              <a:gdLst/>
              <a:ahLst/>
              <a:cxnLst/>
              <a:rect r="r" b="b" t="t" l="l"/>
              <a:pathLst>
                <a:path h="3133829" w="9571374">
                  <a:moveTo>
                    <a:pt x="8949074" y="2563599"/>
                  </a:moveTo>
                  <a:cubicBezTo>
                    <a:pt x="8949074" y="2557249"/>
                    <a:pt x="8950344" y="2552169"/>
                    <a:pt x="8950344" y="2544549"/>
                  </a:cubicBezTo>
                  <a:lnTo>
                    <a:pt x="8950344" y="490220"/>
                  </a:lnTo>
                  <a:cubicBezTo>
                    <a:pt x="8950344" y="220980"/>
                    <a:pt x="8740794" y="0"/>
                    <a:pt x="848425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2544549"/>
                  </a:lnTo>
                  <a:cubicBezTo>
                    <a:pt x="0" y="2813789"/>
                    <a:pt x="209550" y="3034769"/>
                    <a:pt x="466090" y="3034769"/>
                  </a:cubicBezTo>
                  <a:lnTo>
                    <a:pt x="8482984" y="3034769"/>
                  </a:lnTo>
                  <a:cubicBezTo>
                    <a:pt x="8596013" y="3034769"/>
                    <a:pt x="8700153" y="2991589"/>
                    <a:pt x="8780163" y="2921739"/>
                  </a:cubicBezTo>
                  <a:cubicBezTo>
                    <a:pt x="8910973" y="2992859"/>
                    <a:pt x="9223394" y="3133829"/>
                    <a:pt x="9570103" y="2926819"/>
                  </a:cubicBezTo>
                  <a:cubicBezTo>
                    <a:pt x="9571374" y="2926819"/>
                    <a:pt x="9258953" y="2928089"/>
                    <a:pt x="8949074" y="2563599"/>
                  </a:cubicBezTo>
                  <a:lnTo>
                    <a:pt x="8949074" y="2563599"/>
                  </a:lnTo>
                  <a:close/>
                </a:path>
              </a:pathLst>
            </a:custGeom>
            <a:solidFill>
              <a:srgbClr val="00C49A">
                <a:alpha val="6667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Evaluators' Evaluation Highlights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3294" y="1933575"/>
            <a:ext cx="15181411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Poppins Light"/>
              </a:rPr>
              <a:t>"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highly technical core problem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 that is addressed, which is a complex one on its own even as a theoretically modeled one.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u="sng" sz="2199">
                <a:solidFill>
                  <a:srgbClr val="333333"/>
                </a:solidFill>
                <a:latin typeface="Poppins Light"/>
              </a:rPr>
              <a:t>the problem itself is intriguing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 and quite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relevant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 as an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interesting problem.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Poppins Light"/>
              </a:rPr>
              <a:t>The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level of details covered in the thesis on the software aspects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 is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exceptionally good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 and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well thought out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Poppins Light"/>
              </a:rPr>
              <a:t>decisions made on the architectural aspects, such as building the components in a microservices architecture, are in line with the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matured industry standards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, but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not common to see in undergraduate-level work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Poppins Light"/>
              </a:rPr>
              <a:t>the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problem addressed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, and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the solution proposed is interesting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, and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the work carried out is ambitious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."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92093" y="6404291"/>
            <a:ext cx="5811938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33333"/>
                </a:solidFill>
                <a:latin typeface="Open Sans Light Bold Italics"/>
              </a:rPr>
              <a:t>Dr. Upali Kohomban, Head of Research - Codegen (UK)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33333"/>
                </a:solidFill>
                <a:latin typeface="Open Sans Light Bold Italics"/>
              </a:rPr>
              <a:t>PhD in Computer Science - NUS (Singapore)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34779" y="7596821"/>
            <a:ext cx="16681170" cy="1975804"/>
            <a:chOff x="0" y="0"/>
            <a:chExt cx="9571374" cy="1133683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9571374" cy="1232743"/>
            </a:xfrm>
            <a:custGeom>
              <a:avLst/>
              <a:gdLst/>
              <a:ahLst/>
              <a:cxnLst/>
              <a:rect r="r" b="b" t="t" l="l"/>
              <a:pathLst>
                <a:path h="1232743" w="9571374">
                  <a:moveTo>
                    <a:pt x="8949074" y="662513"/>
                  </a:moveTo>
                  <a:cubicBezTo>
                    <a:pt x="8949074" y="656163"/>
                    <a:pt x="8950344" y="651083"/>
                    <a:pt x="8950344" y="643463"/>
                  </a:cubicBezTo>
                  <a:lnTo>
                    <a:pt x="8950344" y="490220"/>
                  </a:lnTo>
                  <a:cubicBezTo>
                    <a:pt x="8950344" y="220980"/>
                    <a:pt x="8740794" y="0"/>
                    <a:pt x="8484253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643463"/>
                  </a:lnTo>
                  <a:cubicBezTo>
                    <a:pt x="0" y="912703"/>
                    <a:pt x="209550" y="1133683"/>
                    <a:pt x="466090" y="1133683"/>
                  </a:cubicBezTo>
                  <a:lnTo>
                    <a:pt x="8482984" y="1133683"/>
                  </a:lnTo>
                  <a:cubicBezTo>
                    <a:pt x="8596013" y="1133683"/>
                    <a:pt x="8700153" y="1090503"/>
                    <a:pt x="8780163" y="1020653"/>
                  </a:cubicBezTo>
                  <a:cubicBezTo>
                    <a:pt x="8910973" y="1091773"/>
                    <a:pt x="9223394" y="1232743"/>
                    <a:pt x="9570103" y="1025733"/>
                  </a:cubicBezTo>
                  <a:cubicBezTo>
                    <a:pt x="9571374" y="1025733"/>
                    <a:pt x="9258953" y="1027003"/>
                    <a:pt x="8949074" y="662513"/>
                  </a:cubicBezTo>
                  <a:lnTo>
                    <a:pt x="8949074" y="662513"/>
                  </a:lnTo>
                  <a:close/>
                </a:path>
              </a:pathLst>
            </a:custGeom>
            <a:solidFill>
              <a:srgbClr val="00C49A">
                <a:alpha val="6667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53294" y="7961971"/>
            <a:ext cx="14750736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333333"/>
                </a:solidFill>
                <a:latin typeface="Poppins Light"/>
              </a:rPr>
              <a:t>"The researcher has implemented and evaluated recommendation systems suitable for NFTs, and hence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contributed with novel results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. The </a:t>
            </a:r>
            <a:r>
              <a:rPr lang="en-US" u="sng" sz="2199">
                <a:solidFill>
                  <a:srgbClr val="333333"/>
                </a:solidFill>
                <a:latin typeface="Poppins Light"/>
              </a:rPr>
              <a:t>research work carried out is impressive.</a:t>
            </a:r>
            <a:r>
              <a:rPr lang="en-US" sz="2199">
                <a:solidFill>
                  <a:srgbClr val="333333"/>
                </a:solidFill>
                <a:latin typeface="Poppins Light"/>
              </a:rPr>
              <a:t>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87932" y="8961120"/>
            <a:ext cx="10116099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33333"/>
                </a:solidFill>
                <a:latin typeface="Open Sans Light Bold Italics"/>
              </a:rPr>
              <a:t>Prof. Narada Warakagoda, Principal Scientist at FFI/ Associate Professor at University of Oslo</a:t>
            </a:r>
          </a:p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33333"/>
                </a:solidFill>
                <a:latin typeface="Open Sans Light Bold Italics"/>
              </a:rPr>
              <a:t>PhD in Signal Processing/ Speech Recognition (Norway)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Limitations &amp; Future Enhancements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93076" y="1828038"/>
            <a:ext cx="16045555" cy="7430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Build a price-prediction model for NFTs</a:t>
            </a:r>
          </a:p>
          <a:p>
            <a:pPr marL="1036320" indent="-345440" lvl="2">
              <a:lnSpc>
                <a:spcPts val="4224"/>
              </a:lnSpc>
              <a:buFont typeface="Arial"/>
              <a:buChar char="⚬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Difficult due to the uniqueness of NFTs, lack of data</a:t>
            </a:r>
          </a:p>
          <a:p>
            <a:pPr marL="1036320" indent="-345440" lvl="2">
              <a:lnSpc>
                <a:spcPts val="4224"/>
              </a:lnSpc>
              <a:buFont typeface="Arial"/>
              <a:buChar char="⚬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Try using a dataset of rare-physical artwork</a:t>
            </a:r>
          </a:p>
          <a:p>
            <a:pPr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The trends-based model is only effective if accurate, diverse descriptions are provided for NFTs. </a:t>
            </a:r>
          </a:p>
          <a:p>
            <a:pPr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Currently, only Twitter trends are used</a:t>
            </a:r>
          </a:p>
          <a:p>
            <a:pPr marL="1036320" indent="-345440" lvl="2">
              <a:lnSpc>
                <a:spcPts val="4224"/>
              </a:lnSpc>
              <a:buFont typeface="Arial"/>
              <a:buChar char="⚬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Source trends from multiple platforms (Reddit, Discord, Google, private forums)</a:t>
            </a:r>
          </a:p>
          <a:p>
            <a:pPr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Create a decentralized Recommendations Eco-system using the Trends-based RecSys</a:t>
            </a:r>
          </a:p>
          <a:p>
            <a:pPr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Extends NLP preprocessing</a:t>
            </a:r>
          </a:p>
          <a:p>
            <a:pPr marL="1036320" indent="-345440" lvl="2">
              <a:lnSpc>
                <a:spcPts val="4224"/>
              </a:lnSpc>
              <a:buFont typeface="Arial"/>
              <a:buChar char="⚬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Pre-process &amp; separate hashtags in trends</a:t>
            </a:r>
          </a:p>
          <a:p>
            <a:pPr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As a substitute for recently released movies, integrate trends to bolster recommendations</a:t>
            </a:r>
          </a:p>
          <a:p>
            <a:pPr marL="1036320" indent="-345440" lvl="2">
              <a:lnSpc>
                <a:spcPts val="4224"/>
              </a:lnSpc>
              <a:buFont typeface="Arial"/>
              <a:buChar char="⚬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Due to the lack of data and open code bases, this couldn't be attempted</a:t>
            </a:r>
          </a:p>
          <a:p>
            <a:pPr marL="518160" indent="-259080" lvl="1">
              <a:lnSpc>
                <a:spcPts val="4224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Extend the trends-based recommendations to personalized recommendations</a:t>
            </a:r>
          </a:p>
          <a:p>
            <a:pPr marL="1036320" indent="-345440" lvl="2">
              <a:lnSpc>
                <a:spcPts val="4224"/>
              </a:lnSpc>
              <a:buFont typeface="Arial"/>
              <a:buChar char="⚬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trends could be categorized for this purpose</a:t>
            </a:r>
          </a:p>
          <a:p>
            <a:pPr marL="1036320" indent="-345440" lvl="2">
              <a:lnSpc>
                <a:spcPts val="4224"/>
              </a:lnSpc>
              <a:buFont typeface="Arial"/>
              <a:buChar char="⚬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would be almost impossible to implement without collecting user-specific data.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Conclusion - Contributions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93076" y="1671830"/>
            <a:ext cx="16045555" cy="811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333333"/>
                </a:solidFill>
                <a:latin typeface="Poppins Light Bold"/>
              </a:rPr>
              <a:t>Technical Contribution (Recommendations Systems)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Social Trends influenced Recommen</a:t>
            </a:r>
            <a:r>
              <a:rPr lang="en-US" sz="2400">
                <a:solidFill>
                  <a:srgbClr val="333333"/>
                </a:solidFill>
                <a:latin typeface="Poppins Light"/>
              </a:rPr>
              <a:t>dation Model - a novel, innovative concept &amp; approach taken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Trends-score calculation equation &amp; algorithm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333333"/>
                </a:solidFill>
                <a:latin typeface="Poppins Light Bold"/>
              </a:rPr>
              <a:t>Domain Contribution (NFTs)</a:t>
            </a: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Identification &amp; Analysis of factors that can be used to produce NFT item recommendations.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333333"/>
                </a:solidFill>
                <a:latin typeface="Poppins Light Bold"/>
              </a:rPr>
              <a:t>Additional Contributions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Data Preprocessing scripts</a:t>
            </a:r>
          </a:p>
          <a:p>
            <a:pPr marL="1036320" indent="-345440" lvl="2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Social media trends extraction</a:t>
            </a:r>
          </a:p>
          <a:p>
            <a:pPr marL="1036320" indent="-345440" lvl="2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NFT Data extraction</a:t>
            </a:r>
          </a:p>
          <a:p>
            <a:pPr marL="1554480" indent="-388620" lvl="3">
              <a:lnSpc>
                <a:spcPts val="3120"/>
              </a:lnSpc>
              <a:buFont typeface="Arial"/>
              <a:buChar char="￭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Trait rarity calculation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NFT Asset datasets - made available on Kaggle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Created a Latex template for the expected thesis structure that can be used by IIT students in the future</a:t>
            </a: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333333"/>
                </a:solidFill>
                <a:latin typeface="Open Sans Light"/>
              </a:rPr>
              <a:t>       </a:t>
            </a:r>
            <a:r>
              <a:rPr lang="en-US" sz="1900">
                <a:solidFill>
                  <a:srgbClr val="333333"/>
                </a:solidFill>
                <a:latin typeface="Open Sans Light Italics"/>
              </a:rPr>
              <a:t>(Contributions made by Visal Rajapakse, Isala Piyarisi &amp; Akassharjun Shanmugarajah)</a:t>
            </a:r>
            <a:r>
              <a:rPr lang="en-US" sz="1900">
                <a:solidFill>
                  <a:srgbClr val="333333"/>
                </a:solidFill>
                <a:latin typeface="Open Sans Light"/>
              </a:rPr>
              <a:t>.</a:t>
            </a:r>
          </a:p>
          <a:p>
            <a:pPr>
              <a:lnSpc>
                <a:spcPts val="3120"/>
              </a:lnSpc>
            </a:p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333333"/>
                </a:solidFill>
                <a:latin typeface="Poppins Light Bold"/>
              </a:rPr>
              <a:t>Publications - all have been published as preprints on ArXiv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Exploration of the possibility of infusing social media trends into generating NFT recommendations.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An Analysis of the Features Considerable for NFT Recommendations.</a:t>
            </a:r>
          </a:p>
          <a:p>
            <a:pPr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A Review on Pushing the Limits of Baseline Recommendation Systems with the integration of Opinion Mining &amp; Information Retrieval Techniques.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4139" t="0" r="0" b="0"/>
          <a:stretch>
            <a:fillRect/>
          </a:stretch>
        </p:blipFill>
        <p:spPr>
          <a:xfrm flipH="false" flipV="false" rot="0">
            <a:off x="14934117" y="6364853"/>
            <a:ext cx="1996108" cy="96553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Conclusion - Skills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05841" y="6018948"/>
            <a:ext cx="457196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Data Engineering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Data Mining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Information Retrieval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78624" y="4303374"/>
            <a:ext cx="362639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Recommendation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Systems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57803" y="4531974"/>
            <a:ext cx="25014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NLP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4267" y="3947152"/>
            <a:ext cx="36263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Fullstack R&amp;D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4267" y="5790348"/>
            <a:ext cx="36263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Blockchain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4267" y="7542947"/>
            <a:ext cx="362639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Machine Learning Deep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17972" y="2234079"/>
            <a:ext cx="371966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pc="108" u="none" sz="3499">
                <a:solidFill>
                  <a:srgbClr val="D9D9D9"/>
                </a:solidFill>
                <a:latin typeface="Poppins Bold"/>
              </a:rPr>
              <a:t>Acquired Skills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3187" y="2234079"/>
            <a:ext cx="342855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pc="108" u="none" sz="3499">
                <a:solidFill>
                  <a:srgbClr val="D9D9D9"/>
                </a:solidFill>
                <a:latin typeface="Poppins Bold"/>
              </a:rPr>
              <a:t>Existing Skills</a:t>
            </a:r>
          </a:p>
        </p:txBody>
      </p:sp>
      <p:sp>
        <p:nvSpPr>
          <p:cNvPr name="AutoShape 14" id="14"/>
          <p:cNvSpPr/>
          <p:nvPr/>
        </p:nvSpPr>
        <p:spPr>
          <a:xfrm rot="-5400000">
            <a:off x="5279198" y="5539219"/>
            <a:ext cx="7067478" cy="0"/>
          </a:xfrm>
          <a:prstGeom prst="line">
            <a:avLst/>
          </a:prstGeom>
          <a:ln cap="flat" w="47625">
            <a:solidFill>
              <a:srgbClr val="D9D9D9">
                <a:alpha val="3098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5210355" y="3975727"/>
            <a:ext cx="3626395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D9D9D9"/>
                </a:solidFill>
                <a:latin typeface="Poppins Light"/>
              </a:rPr>
              <a:t>Golang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41519" y="7862987"/>
            <a:ext cx="3626395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D9D9D9"/>
                </a:solidFill>
                <a:latin typeface="Poppins Light"/>
              </a:rPr>
              <a:t>Python - Pandas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0588" y="5404058"/>
            <a:ext cx="6651253" cy="2098407"/>
            <a:chOff x="0" y="0"/>
            <a:chExt cx="8868337" cy="279787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868337" cy="2797876"/>
              <a:chOff x="0" y="0"/>
              <a:chExt cx="13398363" cy="4227056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13398364" cy="4227056"/>
              </a:xfrm>
              <a:custGeom>
                <a:avLst/>
                <a:gdLst/>
                <a:ahLst/>
                <a:cxnLst/>
                <a:rect r="r" b="b" t="t" l="l"/>
                <a:pathLst>
                  <a:path h="4227056" w="13398364">
                    <a:moveTo>
                      <a:pt x="13093564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922256"/>
                    </a:lnTo>
                    <a:cubicBezTo>
                      <a:pt x="0" y="4091167"/>
                      <a:pt x="135890" y="4227056"/>
                      <a:pt x="304800" y="4227056"/>
                    </a:cubicBezTo>
                    <a:lnTo>
                      <a:pt x="13093564" y="4227056"/>
                    </a:lnTo>
                    <a:cubicBezTo>
                      <a:pt x="13262473" y="4227056"/>
                      <a:pt x="13398364" y="4091167"/>
                      <a:pt x="13398364" y="3922256"/>
                    </a:cubicBezTo>
                    <a:lnTo>
                      <a:pt x="13398364" y="304800"/>
                    </a:lnTo>
                    <a:cubicBezTo>
                      <a:pt x="13398364" y="135890"/>
                      <a:pt x="13262473" y="0"/>
                      <a:pt x="13093564" y="0"/>
                    </a:cubicBezTo>
                    <a:close/>
                  </a:path>
                </a:pathLst>
              </a:custGeom>
              <a:solidFill>
                <a:srgbClr val="1D191F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839334" y="1027463"/>
              <a:ext cx="718966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D9D9D9"/>
                  </a:solidFill>
                  <a:latin typeface="Poppins Medium"/>
                </a:rPr>
                <a:t>4 Recommendation Models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59351" y="3390174"/>
            <a:ext cx="6485261" cy="2013884"/>
            <a:chOff x="0" y="0"/>
            <a:chExt cx="8647015" cy="268517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647015" cy="2685179"/>
              <a:chOff x="0" y="0"/>
              <a:chExt cx="9623044" cy="2988268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9623044" cy="2988268"/>
              </a:xfrm>
              <a:custGeom>
                <a:avLst/>
                <a:gdLst/>
                <a:ahLst/>
                <a:cxnLst/>
                <a:rect r="r" b="b" t="t" l="l"/>
                <a:pathLst>
                  <a:path h="2988268" w="9623044">
                    <a:moveTo>
                      <a:pt x="9318244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683468"/>
                    </a:lnTo>
                    <a:cubicBezTo>
                      <a:pt x="0" y="2852378"/>
                      <a:pt x="135890" y="2988268"/>
                      <a:pt x="304800" y="2988268"/>
                    </a:cubicBezTo>
                    <a:lnTo>
                      <a:pt x="9318244" y="2988268"/>
                    </a:lnTo>
                    <a:cubicBezTo>
                      <a:pt x="9487154" y="2988268"/>
                      <a:pt x="9623044" y="2852378"/>
                      <a:pt x="9623044" y="2683468"/>
                    </a:cubicBezTo>
                    <a:lnTo>
                      <a:pt x="9623044" y="304800"/>
                    </a:lnTo>
                    <a:cubicBezTo>
                      <a:pt x="9623044" y="135890"/>
                      <a:pt x="9487154" y="0"/>
                      <a:pt x="9318244" y="0"/>
                    </a:cubicBezTo>
                    <a:close/>
                  </a:path>
                </a:pathLst>
              </a:custGeom>
              <a:solidFill>
                <a:srgbClr val="1D191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74548" y="579220"/>
              <a:ext cx="509791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BBF676"/>
                  </a:solidFill>
                  <a:latin typeface="Poppins Bold"/>
                </a:rPr>
                <a:t>2 Research Papers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419055" y="1363009"/>
              <a:ext cx="380890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BBF676"/>
                  </a:solidFill>
                  <a:latin typeface="Poppins Light"/>
                </a:rPr>
                <a:t>1 Review Paper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81340" y="666750"/>
            <a:ext cx="2959682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6CE5E8"/>
                </a:solidFill>
                <a:latin typeface="Poppins Medium"/>
              </a:rPr>
              <a:t>Summary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077133" y="1028700"/>
            <a:ext cx="4333898" cy="2163431"/>
            <a:chOff x="0" y="0"/>
            <a:chExt cx="5778531" cy="288457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778531" cy="2884575"/>
              <a:chOff x="0" y="0"/>
              <a:chExt cx="6145509" cy="3067766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6145509" cy="3067766"/>
              </a:xfrm>
              <a:custGeom>
                <a:avLst/>
                <a:gdLst/>
                <a:ahLst/>
                <a:cxnLst/>
                <a:rect r="r" b="b" t="t" l="l"/>
                <a:pathLst>
                  <a:path h="3067766" w="6145509">
                    <a:moveTo>
                      <a:pt x="5840709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762966"/>
                    </a:lnTo>
                    <a:cubicBezTo>
                      <a:pt x="0" y="2931876"/>
                      <a:pt x="135890" y="3067766"/>
                      <a:pt x="304800" y="3067766"/>
                    </a:cubicBezTo>
                    <a:lnTo>
                      <a:pt x="5840709" y="3067766"/>
                    </a:lnTo>
                    <a:cubicBezTo>
                      <a:pt x="6009619" y="3067766"/>
                      <a:pt x="6145509" y="2931876"/>
                      <a:pt x="6145509" y="2762966"/>
                    </a:cubicBezTo>
                    <a:lnTo>
                      <a:pt x="6145509" y="304800"/>
                    </a:lnTo>
                    <a:cubicBezTo>
                      <a:pt x="6145509" y="135890"/>
                      <a:pt x="6009619" y="0"/>
                      <a:pt x="5840709" y="0"/>
                    </a:cubicBezTo>
                    <a:close/>
                  </a:path>
                </a:pathLst>
              </a:custGeom>
              <a:solidFill>
                <a:srgbClr val="1D191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616187" y="359613"/>
              <a:ext cx="4743918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Inception of research related to NFTs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0588" y="7694464"/>
            <a:ext cx="7671968" cy="2260266"/>
            <a:chOff x="0" y="0"/>
            <a:chExt cx="10229291" cy="301368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0229291" cy="3013687"/>
              <a:chOff x="0" y="0"/>
              <a:chExt cx="11343802" cy="3342038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0"/>
                <a:ext cx="11343802" cy="3342037"/>
              </a:xfrm>
              <a:custGeom>
                <a:avLst/>
                <a:gdLst/>
                <a:ahLst/>
                <a:cxnLst/>
                <a:rect r="r" b="b" t="t" l="l"/>
                <a:pathLst>
                  <a:path h="3342037" w="11343802">
                    <a:moveTo>
                      <a:pt x="1103900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037238"/>
                    </a:lnTo>
                    <a:cubicBezTo>
                      <a:pt x="0" y="3206148"/>
                      <a:pt x="135890" y="3342037"/>
                      <a:pt x="304800" y="3342037"/>
                    </a:cubicBezTo>
                    <a:lnTo>
                      <a:pt x="11039002" y="3342037"/>
                    </a:lnTo>
                    <a:cubicBezTo>
                      <a:pt x="11207912" y="3342037"/>
                      <a:pt x="11343802" y="3206148"/>
                      <a:pt x="11343802" y="3037238"/>
                    </a:cubicBezTo>
                    <a:lnTo>
                      <a:pt x="11343802" y="304800"/>
                    </a:lnTo>
                    <a:cubicBezTo>
                      <a:pt x="11343802" y="135890"/>
                      <a:pt x="11207912" y="0"/>
                      <a:pt x="11039002" y="0"/>
                    </a:cubicBezTo>
                    <a:close/>
                  </a:path>
                </a:pathLst>
              </a:custGeom>
              <a:solidFill>
                <a:srgbClr val="1D191F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421581" y="779769"/>
              <a:ext cx="9386129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Identification of features that can be used for NFT Recommendations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00588" y="1028700"/>
            <a:ext cx="6647944" cy="4184858"/>
            <a:chOff x="0" y="0"/>
            <a:chExt cx="8863926" cy="557981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8863926" cy="5579810"/>
              <a:chOff x="0" y="0"/>
              <a:chExt cx="6920220" cy="4356255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0" y="0"/>
                <a:ext cx="6920220" cy="4356255"/>
              </a:xfrm>
              <a:custGeom>
                <a:avLst/>
                <a:gdLst/>
                <a:ahLst/>
                <a:cxnLst/>
                <a:rect r="r" b="b" t="t" l="l"/>
                <a:pathLst>
                  <a:path h="4356255" w="6920220">
                    <a:moveTo>
                      <a:pt x="6615420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4051455"/>
                    </a:lnTo>
                    <a:cubicBezTo>
                      <a:pt x="0" y="4220364"/>
                      <a:pt x="135890" y="4356255"/>
                      <a:pt x="304800" y="4356255"/>
                    </a:cubicBezTo>
                    <a:lnTo>
                      <a:pt x="6615420" y="4356255"/>
                    </a:lnTo>
                    <a:cubicBezTo>
                      <a:pt x="6784330" y="4356255"/>
                      <a:pt x="6920220" y="4220364"/>
                      <a:pt x="6920220" y="4051455"/>
                    </a:cubicBezTo>
                    <a:lnTo>
                      <a:pt x="6920220" y="304800"/>
                    </a:lnTo>
                    <a:cubicBezTo>
                      <a:pt x="6920220" y="135890"/>
                      <a:pt x="6784330" y="0"/>
                      <a:pt x="6615420" y="0"/>
                    </a:cubicBezTo>
                    <a:close/>
                  </a:path>
                </a:pathLst>
              </a:custGeom>
              <a:solidFill>
                <a:srgbClr val="1D191F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586195" y="1351630"/>
              <a:ext cx="7691536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BBF676"/>
                  </a:solidFill>
                  <a:latin typeface="Poppins Bold"/>
                </a:rPr>
                <a:t>Novel Algorithm &amp; Architecture to produce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BBF676"/>
                  </a:solidFill>
                  <a:latin typeface="Poppins Bold"/>
                </a:rPr>
                <a:t>Social Trends based Recommendations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131420" y="7694464"/>
            <a:ext cx="6559221" cy="2260266"/>
            <a:chOff x="0" y="0"/>
            <a:chExt cx="8745628" cy="301368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8745628" cy="3013687"/>
              <a:chOff x="0" y="0"/>
              <a:chExt cx="7573239" cy="2609690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0" y="0"/>
                <a:ext cx="7573239" cy="2609690"/>
              </a:xfrm>
              <a:custGeom>
                <a:avLst/>
                <a:gdLst/>
                <a:ahLst/>
                <a:cxnLst/>
                <a:rect r="r" b="b" t="t" l="l"/>
                <a:pathLst>
                  <a:path h="2609690" w="7573239">
                    <a:moveTo>
                      <a:pt x="7268439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304890"/>
                    </a:lnTo>
                    <a:cubicBezTo>
                      <a:pt x="0" y="2473800"/>
                      <a:pt x="135890" y="2609690"/>
                      <a:pt x="304800" y="2609690"/>
                    </a:cubicBezTo>
                    <a:lnTo>
                      <a:pt x="7268439" y="2609690"/>
                    </a:lnTo>
                    <a:cubicBezTo>
                      <a:pt x="7437348" y="2609690"/>
                      <a:pt x="7573239" y="2473800"/>
                      <a:pt x="7573239" y="2304890"/>
                    </a:cubicBezTo>
                    <a:lnTo>
                      <a:pt x="7573239" y="304800"/>
                    </a:lnTo>
                    <a:cubicBezTo>
                      <a:pt x="7573239" y="135890"/>
                      <a:pt x="7437348" y="0"/>
                      <a:pt x="7268439" y="0"/>
                    </a:cubicBezTo>
                    <a:close/>
                  </a:path>
                </a:pathLst>
              </a:custGeom>
              <a:solidFill>
                <a:srgbClr val="1D191F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858242" y="772635"/>
              <a:ext cx="7278875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Latex Template that can be used by future students of IIT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077133" y="3390174"/>
            <a:ext cx="4253618" cy="4112291"/>
            <a:chOff x="0" y="0"/>
            <a:chExt cx="10238876" cy="9898688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0238876" cy="9898688"/>
            </a:xfrm>
            <a:custGeom>
              <a:avLst/>
              <a:gdLst/>
              <a:ahLst/>
              <a:cxnLst/>
              <a:rect r="r" b="b" t="t" l="l"/>
              <a:pathLst>
                <a:path h="9898688" w="10238876">
                  <a:moveTo>
                    <a:pt x="993407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9593888"/>
                  </a:lnTo>
                  <a:cubicBezTo>
                    <a:pt x="0" y="9762799"/>
                    <a:pt x="135890" y="9898688"/>
                    <a:pt x="304800" y="9898688"/>
                  </a:cubicBezTo>
                  <a:lnTo>
                    <a:pt x="9934076" y="9898688"/>
                  </a:lnTo>
                  <a:cubicBezTo>
                    <a:pt x="10102986" y="9898688"/>
                    <a:pt x="10238876" y="9762799"/>
                    <a:pt x="10238876" y="9593888"/>
                  </a:cubicBezTo>
                  <a:lnTo>
                    <a:pt x="10238876" y="304800"/>
                  </a:lnTo>
                  <a:cubicBezTo>
                    <a:pt x="10238876" y="135890"/>
                    <a:pt x="10102986" y="0"/>
                    <a:pt x="9934076" y="0"/>
                  </a:cubicBezTo>
                  <a:close/>
                </a:path>
              </a:pathLst>
            </a:custGeom>
            <a:solidFill>
              <a:srgbClr val="1D191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7836021" y="3907449"/>
            <a:ext cx="2735842" cy="2735842"/>
            <a:chOff x="0" y="0"/>
            <a:chExt cx="3647789" cy="3647789"/>
          </a:xfrm>
        </p:grpSpPr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647789" cy="3647789"/>
            </a:xfrm>
            <a:prstGeom prst="rect">
              <a:avLst/>
            </a:prstGeom>
          </p:spPr>
        </p:pic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97213" y="755673"/>
              <a:ext cx="1853364" cy="2136442"/>
            </a:xfrm>
            <a:prstGeom prst="rect">
              <a:avLst/>
            </a:prstGeom>
          </p:spPr>
        </p:pic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502886" y="167604"/>
              <a:ext cx="953046" cy="953046"/>
            </a:xfrm>
            <a:prstGeom prst="rect">
              <a:avLst/>
            </a:prstGeom>
          </p:spPr>
        </p:pic>
      </p:grpSp>
      <p:sp>
        <p:nvSpPr>
          <p:cNvPr name="TextBox 36" id="36"/>
          <p:cNvSpPr txBox="true"/>
          <p:nvPr/>
        </p:nvSpPr>
        <p:spPr>
          <a:xfrm rot="0">
            <a:off x="7836021" y="6703293"/>
            <a:ext cx="2735842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Poppins Light Bold"/>
              </a:rPr>
              <a:t>NFT-RecSys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4915649" y="7694464"/>
            <a:ext cx="3128962" cy="2260266"/>
            <a:chOff x="0" y="0"/>
            <a:chExt cx="4171950" cy="3013687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4171950" cy="3013687"/>
              <a:chOff x="0" y="0"/>
              <a:chExt cx="3911474" cy="2825528"/>
            </a:xfrm>
          </p:grpSpPr>
          <p:sp>
            <p:nvSpPr>
              <p:cNvPr name="Freeform 39" id="39"/>
              <p:cNvSpPr/>
              <p:nvPr/>
            </p:nvSpPr>
            <p:spPr>
              <a:xfrm>
                <a:off x="0" y="0"/>
                <a:ext cx="3911474" cy="2825528"/>
              </a:xfrm>
              <a:custGeom>
                <a:avLst/>
                <a:gdLst/>
                <a:ahLst/>
                <a:cxnLst/>
                <a:rect r="r" b="b" t="t" l="l"/>
                <a:pathLst>
                  <a:path h="2825528" w="3911474">
                    <a:moveTo>
                      <a:pt x="3606674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520728"/>
                    </a:lnTo>
                    <a:cubicBezTo>
                      <a:pt x="0" y="2689638"/>
                      <a:pt x="135890" y="2825528"/>
                      <a:pt x="304800" y="2825528"/>
                    </a:cubicBezTo>
                    <a:lnTo>
                      <a:pt x="3606674" y="2825528"/>
                    </a:lnTo>
                    <a:cubicBezTo>
                      <a:pt x="3775584" y="2825528"/>
                      <a:pt x="3911474" y="2689638"/>
                      <a:pt x="3911474" y="2520728"/>
                    </a:cubicBezTo>
                    <a:lnTo>
                      <a:pt x="3911474" y="304800"/>
                    </a:lnTo>
                    <a:cubicBezTo>
                      <a:pt x="3911474" y="135890"/>
                      <a:pt x="3775584" y="0"/>
                      <a:pt x="3606674" y="0"/>
                    </a:cubicBezTo>
                    <a:close/>
                  </a:path>
                </a:pathLst>
              </a:custGeom>
              <a:solidFill>
                <a:srgbClr val="1D191F"/>
              </a:solidFill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262080" y="664685"/>
              <a:ext cx="3647789" cy="1546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20</a:t>
              </a:r>
            </a:p>
            <a:p>
              <a:pPr algn="ctr">
                <a:lnSpc>
                  <a:spcPts val="48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Evaluations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504680" y="5565872"/>
            <a:ext cx="6539931" cy="2001915"/>
            <a:chOff x="0" y="0"/>
            <a:chExt cx="8719908" cy="2669221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8719908" cy="2669221"/>
              <a:chOff x="0" y="0"/>
              <a:chExt cx="8175481" cy="2502568"/>
            </a:xfrm>
          </p:grpSpPr>
          <p:sp>
            <p:nvSpPr>
              <p:cNvPr name="Freeform 43" id="43"/>
              <p:cNvSpPr/>
              <p:nvPr/>
            </p:nvSpPr>
            <p:spPr>
              <a:xfrm>
                <a:off x="0" y="0"/>
                <a:ext cx="8175482" cy="2502568"/>
              </a:xfrm>
              <a:custGeom>
                <a:avLst/>
                <a:gdLst/>
                <a:ahLst/>
                <a:cxnLst/>
                <a:rect r="r" b="b" t="t" l="l"/>
                <a:pathLst>
                  <a:path h="2502568" w="8175482">
                    <a:moveTo>
                      <a:pt x="787068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197768"/>
                    </a:lnTo>
                    <a:cubicBezTo>
                      <a:pt x="0" y="2366678"/>
                      <a:pt x="135890" y="2502568"/>
                      <a:pt x="304800" y="2502568"/>
                    </a:cubicBezTo>
                    <a:lnTo>
                      <a:pt x="7870682" y="2502568"/>
                    </a:lnTo>
                    <a:cubicBezTo>
                      <a:pt x="8039591" y="2502568"/>
                      <a:pt x="8175482" y="2366678"/>
                      <a:pt x="8175482" y="2197768"/>
                    </a:cubicBezTo>
                    <a:lnTo>
                      <a:pt x="8175482" y="304800"/>
                    </a:lnTo>
                    <a:cubicBezTo>
                      <a:pt x="8175482" y="135890"/>
                      <a:pt x="8039591" y="0"/>
                      <a:pt x="7870682" y="0"/>
                    </a:cubicBezTo>
                    <a:close/>
                  </a:path>
                </a:pathLst>
              </a:custGeom>
              <a:solidFill>
                <a:srgbClr val="1D191F"/>
              </a:solidFill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2179977" y="549456"/>
              <a:ext cx="4359954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Use of Latex for Documentation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559351" y="1028700"/>
            <a:ext cx="6485261" cy="2199549"/>
            <a:chOff x="0" y="0"/>
            <a:chExt cx="8647015" cy="2932732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8647015" cy="2932732"/>
              <a:chOff x="0" y="0"/>
              <a:chExt cx="13063988" cy="4430798"/>
            </a:xfrm>
          </p:grpSpPr>
          <p:sp>
            <p:nvSpPr>
              <p:cNvPr name="Freeform 47" id="47"/>
              <p:cNvSpPr/>
              <p:nvPr/>
            </p:nvSpPr>
            <p:spPr>
              <a:xfrm>
                <a:off x="0" y="0"/>
                <a:ext cx="13063987" cy="4430797"/>
              </a:xfrm>
              <a:custGeom>
                <a:avLst/>
                <a:gdLst/>
                <a:ahLst/>
                <a:cxnLst/>
                <a:rect r="r" b="b" t="t" l="l"/>
                <a:pathLst>
                  <a:path h="4430797" w="13063987">
                    <a:moveTo>
                      <a:pt x="12759188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4125997"/>
                    </a:lnTo>
                    <a:cubicBezTo>
                      <a:pt x="0" y="4294908"/>
                      <a:pt x="135890" y="4430797"/>
                      <a:pt x="304800" y="4430797"/>
                    </a:cubicBezTo>
                    <a:lnTo>
                      <a:pt x="12759188" y="4430797"/>
                    </a:lnTo>
                    <a:cubicBezTo>
                      <a:pt x="12928098" y="4430797"/>
                      <a:pt x="13063987" y="4294908"/>
                      <a:pt x="13063987" y="4125997"/>
                    </a:cubicBezTo>
                    <a:lnTo>
                      <a:pt x="13063987" y="304800"/>
                    </a:lnTo>
                    <a:cubicBezTo>
                      <a:pt x="13063987" y="135890"/>
                      <a:pt x="12928098" y="0"/>
                      <a:pt x="12759188" y="0"/>
                    </a:cubicBezTo>
                    <a:close/>
                  </a:path>
                </a:pathLst>
              </a:custGeom>
              <a:solidFill>
                <a:srgbClr val="1D191F"/>
              </a:solidFill>
            </p:spPr>
          </p:sp>
        </p:grpSp>
        <p:sp>
          <p:nvSpPr>
            <p:cNvPr name="TextBox 48" id="48"/>
            <p:cNvSpPr txBox="true"/>
            <p:nvPr/>
          </p:nvSpPr>
          <p:spPr>
            <a:xfrm rot="0">
              <a:off x="729340" y="715213"/>
              <a:ext cx="7278875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Pre-processed NFT datasets made available on Kaggle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182" y="9836474"/>
            <a:ext cx="16855636" cy="450526"/>
            <a:chOff x="0" y="0"/>
            <a:chExt cx="5701783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r="r" b="b" t="t" l="l"/>
              <a:pathLst>
                <a:path h="152400" w="5701783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065796"/>
            <a:ext cx="9386462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pc="248" sz="8000">
                <a:solidFill>
                  <a:srgbClr val="333333"/>
                </a:solidFill>
                <a:latin typeface="Poppins Bold"/>
              </a:rPr>
              <a:t>Thank you</a:t>
            </a:r>
          </a:p>
          <a:p>
            <a:pPr>
              <a:lnSpc>
                <a:spcPts val="9600"/>
              </a:lnSpc>
            </a:pPr>
            <a:r>
              <a:rPr lang="en-US" spc="248" sz="8000">
                <a:solidFill>
                  <a:srgbClr val="333333"/>
                </a:solidFill>
                <a:latin typeface="Poppins Bold"/>
              </a:rPr>
              <a:t>for listening!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716182" y="2176246"/>
            <a:ext cx="16855636" cy="0"/>
          </a:xfrm>
          <a:prstGeom prst="line">
            <a:avLst/>
          </a:prstGeom>
          <a:ln cap="rnd" w="19050">
            <a:solidFill>
              <a:srgbClr val="00C49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444522" y="1069668"/>
            <a:ext cx="481477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Dinuka Ravijaya Piyadigama</a:t>
            </a:r>
          </a:p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2018373 | w17421047/2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75103" y="1745325"/>
            <a:ext cx="682307" cy="792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3</a:t>
            </a:r>
          </a:p>
          <a:p>
            <a:pPr algn="r"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4</a:t>
            </a:r>
          </a:p>
          <a:p>
            <a:pPr algn="r"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6</a:t>
            </a:r>
          </a:p>
          <a:p>
            <a:pPr algn="r"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7</a:t>
            </a:r>
          </a:p>
          <a:p>
            <a:pPr algn="r"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8</a:t>
            </a:r>
          </a:p>
          <a:p>
            <a:pPr algn="r"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9</a:t>
            </a:r>
          </a:p>
          <a:p>
            <a:pPr algn="r"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10</a:t>
            </a:r>
          </a:p>
          <a:p>
            <a:pPr algn="r"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12</a:t>
            </a:r>
          </a:p>
          <a:p>
            <a:pPr algn="r"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15</a:t>
            </a:r>
          </a:p>
          <a:p>
            <a:pPr algn="r"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755715" y="1120141"/>
            <a:ext cx="150358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Page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3580965" cy="10287000"/>
            <a:chOff x="0" y="0"/>
            <a:chExt cx="1370105" cy="393588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r="r" b="b" t="t" l="l"/>
              <a:pathLst>
                <a:path h="3935885" w="137010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882016"/>
            <a:ext cx="255226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FFFFFF"/>
                </a:solidFill>
                <a:latin typeface="Poppins Medium"/>
              </a:rPr>
              <a:t>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99799" y="1745325"/>
            <a:ext cx="8481782" cy="792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Problem</a:t>
            </a:r>
          </a:p>
          <a:p>
            <a:pPr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Research Gap</a:t>
            </a:r>
          </a:p>
          <a:p>
            <a:pPr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Aim of the Project</a:t>
            </a:r>
          </a:p>
          <a:p>
            <a:pPr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System Design</a:t>
            </a:r>
          </a:p>
          <a:p>
            <a:pPr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Implementation</a:t>
            </a:r>
          </a:p>
          <a:p>
            <a:pPr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Demo</a:t>
            </a:r>
          </a:p>
          <a:p>
            <a:pPr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Testing &amp; Evaluation</a:t>
            </a:r>
          </a:p>
          <a:p>
            <a:pPr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Evaluators</a:t>
            </a:r>
          </a:p>
          <a:p>
            <a:pPr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Limitations &amp; Future Enhancements</a:t>
            </a:r>
          </a:p>
          <a:p>
            <a:pPr>
              <a:lnSpc>
                <a:spcPts val="6300"/>
              </a:lnSpc>
            </a:pPr>
            <a:r>
              <a:rPr lang="en-US" sz="3000">
                <a:solidFill>
                  <a:srgbClr val="333333"/>
                </a:solidFill>
                <a:latin typeface="Poppins Light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References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93076" y="1511506"/>
            <a:ext cx="15866224" cy="753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71" indent="-248285" lvl="1">
              <a:lnSpc>
                <a:spcPts val="4048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Open Sans Light"/>
              </a:rPr>
              <a:t>Larry, Hardesty (Nov. 22, 2019). </a:t>
            </a:r>
            <a:r>
              <a:rPr lang="en-US" sz="2300">
                <a:solidFill>
                  <a:srgbClr val="333333"/>
                </a:solidFill>
                <a:latin typeface="Arimo Italics"/>
              </a:rPr>
              <a:t>The history of Amazon’s recommendation algorithm</a:t>
            </a:r>
            <a:r>
              <a:rPr lang="en-US" sz="2300">
                <a:solidFill>
                  <a:srgbClr val="333333"/>
                </a:solidFill>
                <a:latin typeface="Arimo"/>
              </a:rPr>
              <a:t>. Amazon Science. Section: Latest news. url: https://www.amazon.science/the-history- of-amazons-recommendation-algorithm (visited on 05/25/2021). </a:t>
            </a:r>
          </a:p>
          <a:p>
            <a:pPr marL="496571" indent="-248285" lvl="1">
              <a:lnSpc>
                <a:spcPts val="4048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Open Sans Light"/>
              </a:rPr>
              <a:t>Naumov, Maxim et al. (May 31, 2019). “Deep Learning Recommendation Model for Personalization and Recommendation Systems”. In: </a:t>
            </a:r>
            <a:r>
              <a:rPr lang="en-US" sz="2300">
                <a:solidFill>
                  <a:srgbClr val="333333"/>
                </a:solidFill>
                <a:latin typeface="Open Sans Light Italics"/>
              </a:rPr>
              <a:t>arXiv:1906.00091 [cs]</a:t>
            </a:r>
            <a:r>
              <a:rPr lang="en-US" sz="2300">
                <a:solidFill>
                  <a:srgbClr val="333333"/>
                </a:solidFill>
                <a:latin typeface="Open Sans Light"/>
              </a:rPr>
              <a:t>. arXiv: 1906.00091. url: http://arxiv.org/abs/1906.00091 (visited on 04/29/2021). </a:t>
            </a:r>
          </a:p>
          <a:p>
            <a:pPr marL="496571" indent="-248285" lvl="1">
              <a:lnSpc>
                <a:spcPts val="4048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Open Sans Light Italics"/>
              </a:rPr>
              <a:t>Recommendations </a:t>
            </a:r>
            <a:r>
              <a:rPr lang="en-US" sz="2300">
                <a:solidFill>
                  <a:srgbClr val="333333"/>
                </a:solidFill>
                <a:latin typeface="Open Sans Light"/>
              </a:rPr>
              <a:t>(2021). </a:t>
            </a:r>
            <a:r>
              <a:rPr lang="en-US" sz="2300">
                <a:solidFill>
                  <a:srgbClr val="333333"/>
                </a:solidFill>
                <a:latin typeface="Open Sans Light Italics"/>
              </a:rPr>
              <a:t>Recommendations: What and Why? | Recommendation Systems</a:t>
            </a:r>
            <a:r>
              <a:rPr lang="en-US" sz="2300">
                <a:solidFill>
                  <a:srgbClr val="333333"/>
                </a:solidFill>
                <a:latin typeface="Open Sans Light"/>
              </a:rPr>
              <a:t>. url: https://developers.google.com/machine-learning/recommendation/ overview (visited on 08/24/2021). </a:t>
            </a:r>
          </a:p>
          <a:p>
            <a:pPr marL="496571" indent="-248285" lvl="1">
              <a:lnSpc>
                <a:spcPts val="4048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Open Sans Light"/>
              </a:rPr>
              <a:t>Locke, T., 2022. The NFT market is probably not as down as you think it is. [online] Fortune. Available at: &lt;https://fortune.com/2022/05/05/nft-market-sales-not-flatlining-data-shows/&gt; [Accessed 16 May 2022].</a:t>
            </a:r>
          </a:p>
          <a:p>
            <a:pPr marL="496571" indent="-248285" lvl="1">
              <a:lnSpc>
                <a:spcPts val="4048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Open Sans Light"/>
              </a:rPr>
              <a:t>Technavio. 2022. Non-fungible Token (NFT) Market by Application and Geography - Forecast and Analysis 2022-2026. [online] Available at: &lt;https://www.technavio.com/report/non-fungible-token-nft-market-industry-analysis&gt; [Accessed 16 May 2022].</a:t>
            </a:r>
          </a:p>
          <a:p>
            <a:pPr marL="496571" indent="-248285" lvl="1">
              <a:lnSpc>
                <a:spcPts val="4048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Open Sans Light"/>
              </a:rPr>
              <a:t>Parashar, R., 2022. OpenSea Sets New All-Time High of $3.5 Billion in Monthly NFT Sales. [online] NDTV Gadgets 360. Available at: &lt;https://gadgets360.com/cryptocurrency/news/opensea-nft-marketplace-trade-volume-usd-3-5-billion-all-time-high-2714138&gt; [Accessed 16 April 2022].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A New way of looking at Recommendations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65768" y="4562475"/>
            <a:ext cx="1085552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136KB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8049" y="4562475"/>
            <a:ext cx="89192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333333"/>
                </a:solidFill>
                <a:latin typeface="Poppins Medium"/>
              </a:rPr>
              <a:t>8 GB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52150" y="2366356"/>
            <a:ext cx="449565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33333"/>
                </a:solidFill>
                <a:latin typeface="Open Sans Light"/>
              </a:rPr>
              <a:t>User Click Data per day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4490" y="2366356"/>
            <a:ext cx="46281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33333"/>
                </a:solidFill>
                <a:latin typeface="Open Sans Light"/>
              </a:rPr>
              <a:t>Trends Data for 15 days</a:t>
            </a:r>
          </a:p>
        </p:txBody>
      </p:sp>
      <p:sp>
        <p:nvSpPr>
          <p:cNvPr name="AutoShape 9" id="9"/>
          <p:cNvSpPr/>
          <p:nvPr/>
        </p:nvSpPr>
        <p:spPr>
          <a:xfrm rot="-5400000">
            <a:off x="5586448" y="5700748"/>
            <a:ext cx="7067478" cy="0"/>
          </a:xfrm>
          <a:prstGeom prst="line">
            <a:avLst/>
          </a:prstGeom>
          <a:ln cap="flat" w="47625">
            <a:solidFill>
              <a:srgbClr val="D9D9D9">
                <a:alpha val="3098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290221" y="5954950"/>
            <a:ext cx="5659934" cy="1592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8399">
                <a:solidFill>
                  <a:srgbClr val="333333"/>
                </a:solidFill>
                <a:latin typeface="Poppins Bold"/>
              </a:rPr>
              <a:t>58,823.5 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63632" y="7480867"/>
            <a:ext cx="246548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33333"/>
                </a:solidFill>
                <a:latin typeface="Open Sans Light"/>
              </a:rPr>
              <a:t>Less Storage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87705" y="1209675"/>
            <a:ext cx="12912590" cy="890747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Research Gap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40568" y="2934523"/>
            <a:ext cx="13406864" cy="44179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System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3076" y="1522757"/>
            <a:ext cx="422880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Open Sans Light"/>
              </a:rPr>
              <a:t>Trends-based RecSys - Process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84753" y="737663"/>
            <a:ext cx="9374123" cy="937412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System Design - Architecture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4466" r="0" b="5396"/>
          <a:stretch>
            <a:fillRect/>
          </a:stretch>
        </p:blipFill>
        <p:spPr>
          <a:xfrm flipH="false" flipV="false" rot="0">
            <a:off x="1356961" y="1700405"/>
            <a:ext cx="15574077" cy="789636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Growth of NFT market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362718" y="450526"/>
            <a:ext cx="7562563" cy="980046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269109" y="8833905"/>
            <a:ext cx="187220" cy="848790"/>
            <a:chOff x="0" y="0"/>
            <a:chExt cx="49309" cy="2235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9309" cy="223550"/>
            </a:xfrm>
            <a:custGeom>
              <a:avLst/>
              <a:gdLst/>
              <a:ahLst/>
              <a:cxnLst/>
              <a:rect r="r" b="b" t="t" l="l"/>
              <a:pathLst>
                <a:path h="223550" w="49309">
                  <a:moveTo>
                    <a:pt x="0" y="0"/>
                  </a:moveTo>
                  <a:lnTo>
                    <a:pt x="49309" y="0"/>
                  </a:lnTo>
                  <a:lnTo>
                    <a:pt x="49309" y="223550"/>
                  </a:lnTo>
                  <a:lnTo>
                    <a:pt x="0" y="223550"/>
                  </a:lnTo>
                  <a:close/>
                </a:path>
              </a:pathLst>
            </a:custGeom>
            <a:solidFill>
              <a:srgbClr val="BBF67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OpenSea - Job Req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Problem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93076" y="1728558"/>
            <a:ext cx="7089577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NFTs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Provably scarce </a:t>
            </a:r>
            <a:r>
              <a:rPr lang="en-US" sz="2400">
                <a:solidFill>
                  <a:srgbClr val="333333"/>
                </a:solidFill>
                <a:latin typeface="Poppins Light Bold"/>
              </a:rPr>
              <a:t>unique</a:t>
            </a:r>
            <a:r>
              <a:rPr lang="en-US" sz="2400">
                <a:solidFill>
                  <a:srgbClr val="333333"/>
                </a:solidFill>
                <a:latin typeface="Poppins Light"/>
              </a:rPr>
              <a:t> digital assets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Ownership represented by Blockchain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The biggest thing of 2021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Digital artworks have been the center-stage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75892" y="1728558"/>
            <a:ext cx="7764810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NFT Market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OpenSea - Amazon of NFTs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Jan 2022 - monthly trading volume &gt; </a:t>
            </a:r>
            <a:r>
              <a:rPr lang="en-US" sz="2400">
                <a:solidFill>
                  <a:srgbClr val="333333"/>
                </a:solidFill>
                <a:latin typeface="Poppins Light Bold"/>
              </a:rPr>
              <a:t>$3.5 Billion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2021 - </a:t>
            </a:r>
            <a:r>
              <a:rPr lang="en-US" sz="2400">
                <a:solidFill>
                  <a:srgbClr val="333333"/>
                </a:solidFill>
                <a:latin typeface="Poppins Light Bold"/>
              </a:rPr>
              <a:t>$41 Billion</a:t>
            </a:r>
            <a:r>
              <a:rPr lang="en-US" sz="2400">
                <a:solidFill>
                  <a:srgbClr val="333333"/>
                </a:solidFill>
                <a:latin typeface="Poppins Light"/>
              </a:rPr>
              <a:t> valuation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2026 - expected market valuation &gt; </a:t>
            </a:r>
            <a:r>
              <a:rPr lang="en-US" sz="2400">
                <a:solidFill>
                  <a:srgbClr val="333333"/>
                </a:solidFill>
                <a:latin typeface="Poppins Light Bold"/>
              </a:rPr>
              <a:t>$147 Billion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1251610" y="3482110"/>
            <a:ext cx="390339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pc="136" sz="4399">
                <a:solidFill>
                  <a:srgbClr val="D9D9D9"/>
                </a:solidFill>
                <a:latin typeface="Poppins Bold"/>
              </a:rPr>
              <a:t>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3076" y="8070368"/>
            <a:ext cx="1623910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No Recommendation System for NFT item recommendations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Difficulty in finding/ recommending relevant, trending, timely items.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695325" y="7074947"/>
            <a:ext cx="16961133" cy="0"/>
          </a:xfrm>
          <a:prstGeom prst="line">
            <a:avLst/>
          </a:prstGeom>
          <a:ln cap="flat" w="47625">
            <a:solidFill>
              <a:srgbClr val="D9D9D9">
                <a:alpha val="3098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-5400000">
            <a:off x="-683954" y="8178000"/>
            <a:ext cx="276808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pc="136" sz="4399">
                <a:solidFill>
                  <a:srgbClr val="D9D9D9"/>
                </a:solidFill>
                <a:latin typeface="Poppins Bold"/>
              </a:rPr>
              <a:t>Problem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93076" y="4631031"/>
            <a:ext cx="16239104" cy="2034540"/>
            <a:chOff x="0" y="0"/>
            <a:chExt cx="21652139" cy="271272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21652139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33333"/>
                  </a:solidFill>
                  <a:latin typeface="Poppins Light"/>
                </a:rPr>
                <a:t>Recommendation Systems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333333"/>
                  </a:solidFill>
                  <a:latin typeface="Poppins Light"/>
                </a:rPr>
                <a:t>Driving engagement &amp; consumption of content &amp; items on every corner of the internet for the last decade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333333"/>
                  </a:solidFill>
                  <a:latin typeface="Poppins Light"/>
                </a:rPr>
                <a:t>Reduces information overload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333333"/>
                  </a:solidFill>
                  <a:latin typeface="Poppins Light Bold"/>
                </a:rPr>
                <a:t>35%</a:t>
              </a:r>
              <a:r>
                <a:rPr lang="en-US" sz="2400">
                  <a:solidFill>
                    <a:srgbClr val="333333"/>
                  </a:solidFill>
                  <a:latin typeface="Poppins Light"/>
                </a:rPr>
                <a:t> of Amazon's revenue</a:t>
              </a:r>
            </a:p>
            <a:p>
              <a:pPr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333333"/>
                  </a:solidFill>
                  <a:latin typeface="Poppins Light Bold"/>
                </a:rPr>
                <a:t>60%</a:t>
              </a:r>
              <a:r>
                <a:rPr lang="en-US" sz="2400">
                  <a:solidFill>
                    <a:srgbClr val="333333"/>
                  </a:solidFill>
                  <a:latin typeface="Poppins Light"/>
                </a:rPr>
                <a:t> of Youtube watch time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950199" y="1532578"/>
              <a:ext cx="3847505" cy="570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7E7E7E"/>
                  </a:solidFill>
                  <a:latin typeface="Open Sans Light"/>
                </a:rPr>
                <a:t>(Naumov et al., 2019)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301918" y="2141855"/>
              <a:ext cx="4556522" cy="570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7E7E7E"/>
                  </a:solidFill>
                  <a:latin typeface="Open Sans Light"/>
                </a:rPr>
                <a:t>(</a:t>
              </a:r>
              <a:r>
                <a:rPr lang="en-US" sz="2400">
                  <a:solidFill>
                    <a:srgbClr val="7E7E7E"/>
                  </a:solidFill>
                  <a:latin typeface="Open Sans Light Italics"/>
                </a:rPr>
                <a:t>Recommendations</a:t>
              </a:r>
              <a:r>
                <a:rPr lang="en-US" sz="2400">
                  <a:solidFill>
                    <a:srgbClr val="7E7E7E"/>
                  </a:solidFill>
                  <a:latin typeface="Open Sans Light"/>
                </a:rPr>
                <a:t> 2021)</a:t>
              </a:r>
              <a:r>
                <a:rPr lang="en-US" sz="2400">
                  <a:solidFill>
                    <a:srgbClr val="7E7E7E"/>
                  </a:solidFill>
                  <a:latin typeface="Arimo"/>
                </a:rPr>
                <a:t>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826648" y="2877249"/>
            <a:ext cx="2228106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7E7E7E"/>
                </a:solidFill>
                <a:latin typeface="Open Sans Light"/>
              </a:rPr>
              <a:t>(Parashar, 2022)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55022" y="2877249"/>
            <a:ext cx="1800969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>
                <a:solidFill>
                  <a:srgbClr val="7E7E7E"/>
                </a:solidFill>
                <a:latin typeface="Open Sans Light"/>
              </a:rPr>
              <a:t>(Locke, 2022)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40995" y="3839298"/>
            <a:ext cx="7150730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>
                <a:solidFill>
                  <a:srgbClr val="7E7E7E"/>
                </a:solidFill>
                <a:latin typeface="Open Sans Light"/>
              </a:rPr>
              <a:t>(</a:t>
            </a:r>
            <a:r>
              <a:rPr lang="en-US" sz="2400">
                <a:solidFill>
                  <a:srgbClr val="7E7E7E"/>
                </a:solidFill>
                <a:latin typeface="Open Sans Light Italics"/>
              </a:rPr>
              <a:t>Non-fungible Token (NFT) Market by Application and Geography - Forecast and Analysis</a:t>
            </a:r>
            <a:r>
              <a:rPr lang="en-US" sz="2400">
                <a:solidFill>
                  <a:srgbClr val="7E7E7E"/>
                </a:solidFill>
                <a:latin typeface="Open Sans Light"/>
              </a:rPr>
              <a:t> 2022-2026, 2022)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Research Gap - Technical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22498"/>
            <a:ext cx="1623910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Collaborative Filtering (the standard technique for the last decade) - can't be taken as the only model</a:t>
            </a:r>
          </a:p>
          <a:p>
            <a:pPr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333333"/>
                </a:solidFill>
                <a:latin typeface="Arimo"/>
              </a:rPr>
              <a:t>by the time one NFT is viewed many times by other users, it may already be too late for another user to purchase that item.</a:t>
            </a:r>
          </a:p>
          <a:p>
            <a:pPr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A</a:t>
            </a:r>
            <a:r>
              <a:rPr lang="en-US" sz="2400">
                <a:solidFill>
                  <a:srgbClr val="333333"/>
                </a:solidFill>
                <a:latin typeface="Arimo"/>
              </a:rPr>
              <a:t>mazon identified that people prefer to watch recently released movies over highly rated, old 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95875"/>
            <a:ext cx="1623910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No previous research related to NFTs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75648" y="4199838"/>
            <a:ext cx="1701403" cy="44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u="none" sz="2400">
                <a:solidFill>
                  <a:srgbClr val="7E7E7E"/>
                </a:solidFill>
                <a:latin typeface="Open Sans Light"/>
              </a:rPr>
              <a:t>(Larry, 2019)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80515" y="450526"/>
            <a:ext cx="10832041" cy="983647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Research Gap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Aim of the Project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58527" y="3899535"/>
            <a:ext cx="14570945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Design, develop &amp; evaluate a novel Recommendations Architecture that will provide relevant, trending, timely, and worthy NFTs for trading purposes by automating some of the decision-making steps that the user would otherwise have to do manually.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975" t="0" r="1673" b="0"/>
          <a:stretch>
            <a:fillRect/>
          </a:stretch>
        </p:blipFill>
        <p:spPr>
          <a:xfrm flipH="false" flipV="false" rot="0">
            <a:off x="2478562" y="3775005"/>
            <a:ext cx="13330876" cy="27369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System Design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3076" y="1560232"/>
            <a:ext cx="448553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Open Sans Light"/>
              </a:rPr>
              <a:t>Trends-based RecSys - Algorithm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86861" y="2859410"/>
            <a:ext cx="179367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333333"/>
                </a:solidFill>
                <a:latin typeface="Poppins Light"/>
              </a:rPr>
              <a:t>sentiment score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38763" y="2859410"/>
            <a:ext cx="154706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333333"/>
                </a:solidFill>
                <a:latin typeface="Poppins Light"/>
              </a:rPr>
              <a:t>Tweet volume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26947" y="7022304"/>
            <a:ext cx="247501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333333"/>
                </a:solidFill>
                <a:latin typeface="Poppins Light"/>
              </a:rPr>
              <a:t>median Tweet volume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80538" y="8692515"/>
            <a:ext cx="747876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333333"/>
                </a:solidFill>
                <a:latin typeface="Poppins Light"/>
              </a:rPr>
              <a:t>μ - constant, set to 0.1 to avoid division by 0 error for today's trends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10889" y="7022304"/>
            <a:ext cx="350653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333333"/>
                </a:solidFill>
                <a:latin typeface="Poppins Light"/>
              </a:rPr>
              <a:t>number of days since the trend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80538" y="9095422"/>
            <a:ext cx="494407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333333"/>
                </a:solidFill>
                <a:latin typeface="Poppins Light"/>
              </a:rPr>
              <a:t>kw - number of keywords in the current item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80538" y="9454577"/>
            <a:ext cx="466070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333333"/>
                </a:solidFill>
                <a:ea typeface="Poppins Light"/>
              </a:rPr>
              <a:t>𝑁𝑖𝑠 - total number of information sources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04357" y="2859410"/>
            <a:ext cx="275882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333333"/>
                </a:solidFill>
                <a:latin typeface="Poppins Light"/>
              </a:rPr>
              <a:t>trend-score for one item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28493" y="2859410"/>
            <a:ext cx="157995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333333"/>
                </a:solidFill>
                <a:latin typeface="Poppins Light"/>
              </a:rPr>
              <a:t>matched bool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13553" y="2859410"/>
            <a:ext cx="13009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333333"/>
                </a:solidFill>
                <a:latin typeface="Poppins Light"/>
              </a:rPr>
              <a:t>user priority</a:t>
            </a:r>
          </a:p>
        </p:txBody>
      </p:sp>
      <p:sp>
        <p:nvSpPr>
          <p:cNvPr name="AutoShape 17" id="17"/>
          <p:cNvSpPr/>
          <p:nvPr/>
        </p:nvSpPr>
        <p:spPr>
          <a:xfrm rot="-4794133">
            <a:off x="8901421" y="5945124"/>
            <a:ext cx="2188740" cy="0"/>
          </a:xfrm>
          <a:prstGeom prst="line">
            <a:avLst/>
          </a:prstGeom>
          <a:ln cap="rnd" w="47625">
            <a:solidFill>
              <a:srgbClr val="C9E265">
                <a:alpha val="7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rot="-6122898">
            <a:off x="11129130" y="5967866"/>
            <a:ext cx="2165402" cy="0"/>
          </a:xfrm>
          <a:prstGeom prst="line">
            <a:avLst/>
          </a:prstGeom>
          <a:ln cap="rnd" w="47625">
            <a:solidFill>
              <a:srgbClr val="C9E265">
                <a:alpha val="7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rot="9393097">
            <a:off x="11898659" y="3749144"/>
            <a:ext cx="3097919" cy="0"/>
          </a:xfrm>
          <a:prstGeom prst="line">
            <a:avLst/>
          </a:prstGeom>
          <a:ln cap="rnd" w="47625">
            <a:solidFill>
              <a:srgbClr val="C9E265">
                <a:alpha val="7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rot="8260881">
            <a:off x="11539679" y="3721038"/>
            <a:ext cx="1747514" cy="0"/>
          </a:xfrm>
          <a:prstGeom prst="line">
            <a:avLst/>
          </a:prstGeom>
          <a:ln cap="rnd" w="47625">
            <a:solidFill>
              <a:srgbClr val="C9E265">
                <a:alpha val="7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rot="7455473">
            <a:off x="9927753" y="3692916"/>
            <a:ext cx="1355425" cy="0"/>
          </a:xfrm>
          <a:prstGeom prst="line">
            <a:avLst/>
          </a:prstGeom>
          <a:ln cap="rnd" w="47625">
            <a:solidFill>
              <a:srgbClr val="C9E265">
                <a:alpha val="7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rot="5037506">
            <a:off x="8404030" y="3816272"/>
            <a:ext cx="1374624" cy="0"/>
          </a:xfrm>
          <a:prstGeom prst="line">
            <a:avLst/>
          </a:prstGeom>
          <a:ln cap="rnd" w="47625">
            <a:solidFill>
              <a:srgbClr val="C9E265">
                <a:alpha val="7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rot="5400000">
            <a:off x="4902204" y="3938157"/>
            <a:ext cx="1610757" cy="0"/>
          </a:xfrm>
          <a:prstGeom prst="line">
            <a:avLst/>
          </a:prstGeom>
          <a:ln cap="rnd" w="47625">
            <a:solidFill>
              <a:srgbClr val="C9E265">
                <a:alpha val="77647"/>
              </a:srgbClr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62150" y="1390650"/>
            <a:ext cx="9363700" cy="831341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Implementation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0526"/>
            <a:chOff x="0" y="0"/>
            <a:chExt cx="6186311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r="r" b="b" t="t" l="l"/>
              <a:pathLst>
                <a:path h="1524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66004" y="1865504"/>
            <a:ext cx="6555991" cy="65559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93076" y="1028700"/>
            <a:ext cx="1059275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pc="74" sz="2400">
                <a:solidFill>
                  <a:srgbClr val="333333"/>
                </a:solidFill>
                <a:latin typeface="Poppins Medium"/>
              </a:rPr>
              <a:t>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DAE51U_yzh4</dc:identifier>
  <dcterms:modified xsi:type="dcterms:W3CDTF">2011-08-01T06:04:30Z</dcterms:modified>
  <cp:revision>1</cp:revision>
  <dc:title>NFT-RecSys Presentation</dc:title>
</cp:coreProperties>
</file>